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7" r:id="rId12"/>
    <p:sldId id="269" r:id="rId13"/>
    <p:sldId id="271" r:id="rId14"/>
    <p:sldId id="272" r:id="rId15"/>
    <p:sldId id="276" r:id="rId16"/>
    <p:sldId id="285" r:id="rId17"/>
    <p:sldId id="286" r:id="rId18"/>
    <p:sldId id="289" r:id="rId19"/>
    <p:sldId id="290" r:id="rId20"/>
    <p:sldId id="291" r:id="rId21"/>
    <p:sldId id="294" r:id="rId22"/>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16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 name="Shape 105"/>
          <p:cNvSpPr>
            <a:spLocks noGrp="1" noRot="1" noChangeAspect="1"/>
          </p:cNvSpPr>
          <p:nvPr>
            <p:ph type="sldImg"/>
          </p:nvPr>
        </p:nvSpPr>
        <p:spPr>
          <a:xfrm>
            <a:off x="1143000" y="685800"/>
            <a:ext cx="4572000" cy="3429000"/>
          </a:xfrm>
          <a:prstGeom prst="rect">
            <a:avLst/>
          </a:prstGeom>
        </p:spPr>
        <p:txBody>
          <a:bodyPr/>
          <a:lstStyle/>
          <a:p>
            <a:endParaRPr/>
          </a:p>
        </p:txBody>
      </p:sp>
      <p:sp>
        <p:nvSpPr>
          <p:cNvPr id="106" name="Shape 10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85800" y="2130425"/>
            <a:ext cx="7772400" cy="1470025"/>
          </a:xfrm>
          <a:prstGeom prst="rect">
            <a:avLst/>
          </a:prstGeom>
        </p:spPr>
        <p:txBody>
          <a:bodyPr/>
          <a:lstStyle/>
          <a:p>
            <a:r>
              <a:t>Title Text</a:t>
            </a:r>
          </a:p>
        </p:txBody>
      </p:sp>
      <p:sp>
        <p:nvSpPr>
          <p:cNvPr id="12" name="Body Level One…"/>
          <p:cNvSpPr txBox="1">
            <a:spLocks noGrp="1"/>
          </p:cNvSpPr>
          <p:nvPr>
            <p:ph type="body" sz="quarter" idx="1"/>
          </p:nvPr>
        </p:nvSpPr>
        <p:spPr>
          <a:xfrm>
            <a:off x="1371600" y="3886200"/>
            <a:ext cx="6400800" cy="1752600"/>
          </a:xfrm>
          <a:prstGeom prst="rect">
            <a:avLst/>
          </a:prstGeom>
        </p:spPr>
        <p:txBody>
          <a:bodyPr/>
          <a:lstStyle>
            <a:lvl1pPr marL="431800" indent="-406400" algn="ctr">
              <a:spcBef>
                <a:spcPts val="600"/>
              </a:spcBef>
              <a:buClrTx/>
              <a:buSzTx/>
              <a:buFontTx/>
              <a:buNone/>
              <a:defRPr>
                <a:solidFill>
                  <a:srgbClr val="888888"/>
                </a:solidFill>
              </a:defRPr>
            </a:lvl1pPr>
            <a:lvl2pPr marL="431800" indent="76200" algn="ctr">
              <a:spcBef>
                <a:spcPts val="600"/>
              </a:spcBef>
              <a:buClrTx/>
              <a:buSzTx/>
              <a:buFontTx/>
              <a:buNone/>
              <a:defRPr>
                <a:solidFill>
                  <a:srgbClr val="888888"/>
                </a:solidFill>
              </a:defRPr>
            </a:lvl2pPr>
            <a:lvl3pPr marL="431800" indent="558800" algn="ctr">
              <a:spcBef>
                <a:spcPts val="600"/>
              </a:spcBef>
              <a:buClrTx/>
              <a:buSzTx/>
              <a:buFontTx/>
              <a:buNone/>
              <a:defRPr>
                <a:solidFill>
                  <a:srgbClr val="888888"/>
                </a:solidFill>
              </a:defRPr>
            </a:lvl3pPr>
            <a:lvl4pPr marL="431800" indent="1041400" algn="ctr">
              <a:spcBef>
                <a:spcPts val="600"/>
              </a:spcBef>
              <a:buClrTx/>
              <a:buSzTx/>
              <a:buFontTx/>
              <a:buNone/>
              <a:defRPr>
                <a:solidFill>
                  <a:srgbClr val="888888"/>
                </a:solidFill>
              </a:defRPr>
            </a:lvl4pPr>
            <a:lvl5pPr marL="431800" indent="1498600" algn="ctr">
              <a:spcBef>
                <a:spcPts val="600"/>
              </a:spcBef>
              <a:buClrTx/>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VERTICAL_TITLE_AND_VERTICAL_TEXT">
    <p:spTree>
      <p:nvGrpSpPr>
        <p:cNvPr id="1" name=""/>
        <p:cNvGrpSpPr/>
        <p:nvPr/>
      </p:nvGrpSpPr>
      <p:grpSpPr>
        <a:xfrm>
          <a:off x="0" y="0"/>
          <a:ext cx="0" cy="0"/>
          <a:chOff x="0" y="0"/>
          <a:chExt cx="0" cy="0"/>
        </a:xfrm>
      </p:grpSpPr>
      <p:sp>
        <p:nvSpPr>
          <p:cNvPr id="97" name="Title Text"/>
          <p:cNvSpPr txBox="1">
            <a:spLocks noGrp="1"/>
          </p:cNvSpPr>
          <p:nvPr>
            <p:ph type="title"/>
          </p:nvPr>
        </p:nvSpPr>
        <p:spPr>
          <a:xfrm rot="5400000">
            <a:off x="4732337" y="2171700"/>
            <a:ext cx="5851526" cy="2057401"/>
          </a:xfrm>
          <a:prstGeom prst="rect">
            <a:avLst/>
          </a:prstGeom>
        </p:spPr>
        <p:txBody>
          <a:bodyPr/>
          <a:lstStyle/>
          <a:p>
            <a:r>
              <a:t>Title Text</a:t>
            </a:r>
          </a:p>
        </p:txBody>
      </p:sp>
      <p:sp>
        <p:nvSpPr>
          <p:cNvPr id="98" name="Body Level One…"/>
          <p:cNvSpPr txBox="1">
            <a:spLocks noGrp="1"/>
          </p:cNvSpPr>
          <p:nvPr>
            <p:ph type="body" idx="1"/>
          </p:nvPr>
        </p:nvSpPr>
        <p:spPr>
          <a:xfrm rot="5400000">
            <a:off x="541337" y="190500"/>
            <a:ext cx="5851526" cy="60198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722312" y="4406900"/>
            <a:ext cx="7772401" cy="1362075"/>
          </a:xfrm>
          <a:prstGeom prst="rect">
            <a:avLst/>
          </a:prstGeom>
        </p:spPr>
        <p:txBody>
          <a:bodyPr anchor="t"/>
          <a:lstStyle>
            <a:lvl1pPr algn="l">
              <a:defRPr sz="4000" b="1"/>
            </a:lvl1pPr>
          </a:lstStyle>
          <a:p>
            <a:r>
              <a:t>Title Text</a:t>
            </a:r>
          </a:p>
        </p:txBody>
      </p:sp>
      <p:sp>
        <p:nvSpPr>
          <p:cNvPr id="30" name="Body Level One…"/>
          <p:cNvSpPr txBox="1">
            <a:spLocks noGrp="1"/>
          </p:cNvSpPr>
          <p:nvPr>
            <p:ph type="body" sz="quarter" idx="1"/>
          </p:nvPr>
        </p:nvSpPr>
        <p:spPr>
          <a:xfrm>
            <a:off x="722312" y="2906713"/>
            <a:ext cx="7772401" cy="1500188"/>
          </a:xfrm>
          <a:prstGeom prst="rect">
            <a:avLst/>
          </a:prstGeom>
        </p:spPr>
        <p:txBody>
          <a:bodyPr anchor="b"/>
          <a:lstStyle>
            <a:lvl1pPr marL="228600" indent="0">
              <a:spcBef>
                <a:spcPts val="400"/>
              </a:spcBef>
              <a:buClrTx/>
              <a:buSzTx/>
              <a:buFontTx/>
              <a:buNone/>
              <a:defRPr sz="2000">
                <a:solidFill>
                  <a:srgbClr val="888888"/>
                </a:solidFill>
              </a:defRPr>
            </a:lvl1pPr>
            <a:lvl2pPr marL="228600" indent="457200">
              <a:spcBef>
                <a:spcPts val="400"/>
              </a:spcBef>
              <a:buClrTx/>
              <a:buSzTx/>
              <a:buFontTx/>
              <a:buNone/>
              <a:defRPr sz="2000">
                <a:solidFill>
                  <a:srgbClr val="888888"/>
                </a:solidFill>
              </a:defRPr>
            </a:lvl2pPr>
            <a:lvl3pPr marL="228600" indent="914400">
              <a:spcBef>
                <a:spcPts val="400"/>
              </a:spcBef>
              <a:buClrTx/>
              <a:buSzTx/>
              <a:buFontTx/>
              <a:buNone/>
              <a:defRPr sz="2000">
                <a:solidFill>
                  <a:srgbClr val="888888"/>
                </a:solidFill>
              </a:defRPr>
            </a:lvl3pPr>
            <a:lvl4pPr marL="228600" indent="1371600">
              <a:spcBef>
                <a:spcPts val="400"/>
              </a:spcBef>
              <a:buClrTx/>
              <a:buSzTx/>
              <a:buFontTx/>
              <a:buNone/>
              <a:defRPr sz="2000">
                <a:solidFill>
                  <a:srgbClr val="888888"/>
                </a:solidFill>
              </a:defRPr>
            </a:lvl4pPr>
            <a:lvl5pPr marL="228600" indent="1828800">
              <a:spcBef>
                <a:spcPts val="400"/>
              </a:spcBef>
              <a:buClrTx/>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_OBJECTS">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457200" y="1600200"/>
            <a:ext cx="4038600" cy="4525963"/>
          </a:xfrm>
          <a:prstGeom prst="rect">
            <a:avLst/>
          </a:prstGeom>
        </p:spPr>
        <p:txBody>
          <a:bodyPr/>
          <a:lstStyle>
            <a:lvl1pPr indent="-406400">
              <a:spcBef>
                <a:spcPts val="500"/>
              </a:spcBef>
              <a:buSzPts val="2800"/>
              <a:defRPr sz="2800"/>
            </a:lvl1pPr>
            <a:lvl2pPr marL="977900" indent="-444500">
              <a:spcBef>
                <a:spcPts val="500"/>
              </a:spcBef>
              <a:buSzPts val="2800"/>
              <a:defRPr sz="2800"/>
            </a:lvl2pPr>
            <a:lvl3pPr marL="1513839" indent="-497839">
              <a:spcBef>
                <a:spcPts val="500"/>
              </a:spcBef>
              <a:buSzPts val="2800"/>
              <a:defRPr sz="2800"/>
            </a:lvl3pPr>
            <a:lvl4pPr marL="2019300" indent="-533400">
              <a:spcBef>
                <a:spcPts val="500"/>
              </a:spcBef>
              <a:buSzPts val="2800"/>
              <a:defRPr sz="2800"/>
            </a:lvl4pPr>
            <a:lvl5pPr marL="2476500" indent="-533400">
              <a:spcBef>
                <a:spcPts val="500"/>
              </a:spcBef>
              <a:buSzPts val="2800"/>
              <a:defRPr sz="2800"/>
            </a:lvl5pPr>
          </a:lstStyle>
          <a:p>
            <a:r>
              <a:t>Body Level One</a:t>
            </a:r>
          </a:p>
          <a:p>
            <a:pPr lvl="1"/>
            <a:r>
              <a:t>Body Level Two</a:t>
            </a:r>
          </a:p>
          <a:p>
            <a:pPr lvl="2"/>
            <a:r>
              <a:t>Body Level Three</a:t>
            </a:r>
          </a:p>
          <a:p>
            <a:pPr lvl="3"/>
            <a:r>
              <a:t>Body Level Four</a:t>
            </a:r>
          </a:p>
          <a:p>
            <a:pPr lvl="4"/>
            <a:r>
              <a:t>Body Level Five</a:t>
            </a:r>
          </a:p>
        </p:txBody>
      </p:sp>
      <p:sp>
        <p:nvSpPr>
          <p:cNvPr id="40" name="Google Shape;36;p10"/>
          <p:cNvSpPr txBox="1">
            <a:spLocks noGrp="1"/>
          </p:cNvSpPr>
          <p:nvPr>
            <p:ph type="body" sz="half" idx="21"/>
          </p:nvPr>
        </p:nvSpPr>
        <p:spPr>
          <a:xfrm>
            <a:off x="4648200" y="1600200"/>
            <a:ext cx="4038600" cy="4525963"/>
          </a:xfrm>
          <a:prstGeom prst="rect">
            <a:avLst/>
          </a:prstGeom>
        </p:spPr>
        <p:txBody>
          <a:bodyPr/>
          <a:lstStyle/>
          <a:p>
            <a:pPr indent="-406400">
              <a:spcBef>
                <a:spcPts val="500"/>
              </a:spcBef>
              <a:buSzPts val="2800"/>
              <a:defRPr sz="2800"/>
            </a:pPr>
            <a:endParaRP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WO_OBJECTS_WITH_TEXT">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Body Level One…"/>
          <p:cNvSpPr txBox="1">
            <a:spLocks noGrp="1"/>
          </p:cNvSpPr>
          <p:nvPr>
            <p:ph type="body" sz="quarter" idx="1"/>
          </p:nvPr>
        </p:nvSpPr>
        <p:spPr>
          <a:xfrm>
            <a:off x="457200" y="1535112"/>
            <a:ext cx="4040188" cy="639763"/>
          </a:xfrm>
          <a:prstGeom prst="rect">
            <a:avLst/>
          </a:prstGeom>
        </p:spPr>
        <p:txBody>
          <a:bodyPr anchor="b"/>
          <a:lstStyle>
            <a:lvl1pPr marL="228600" indent="0">
              <a:spcBef>
                <a:spcPts val="400"/>
              </a:spcBef>
              <a:buClrTx/>
              <a:buSzTx/>
              <a:buFontTx/>
              <a:buNone/>
              <a:defRPr sz="2400" b="1"/>
            </a:lvl1pPr>
            <a:lvl2pPr marL="228600" indent="457200">
              <a:spcBef>
                <a:spcPts val="400"/>
              </a:spcBef>
              <a:buClrTx/>
              <a:buSzTx/>
              <a:buFontTx/>
              <a:buNone/>
              <a:defRPr sz="2400" b="1"/>
            </a:lvl2pPr>
            <a:lvl3pPr marL="228600" indent="914400">
              <a:spcBef>
                <a:spcPts val="400"/>
              </a:spcBef>
              <a:buClrTx/>
              <a:buSzTx/>
              <a:buFontTx/>
              <a:buNone/>
              <a:defRPr sz="2400" b="1"/>
            </a:lvl3pPr>
            <a:lvl4pPr marL="228600" indent="1371600">
              <a:spcBef>
                <a:spcPts val="400"/>
              </a:spcBef>
              <a:buClrTx/>
              <a:buSzTx/>
              <a:buFontTx/>
              <a:buNone/>
              <a:defRPr sz="2400" b="1"/>
            </a:lvl4pPr>
            <a:lvl5pPr marL="228600" indent="1828800">
              <a:spcBef>
                <a:spcPts val="400"/>
              </a:spcBef>
              <a:buClrTx/>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0" name="Google Shape;43;p11"/>
          <p:cNvSpPr txBox="1">
            <a:spLocks noGrp="1"/>
          </p:cNvSpPr>
          <p:nvPr>
            <p:ph type="body" sz="half" idx="21"/>
          </p:nvPr>
        </p:nvSpPr>
        <p:spPr>
          <a:xfrm>
            <a:off x="457200" y="2174875"/>
            <a:ext cx="4040188" cy="3951288"/>
          </a:xfrm>
          <a:prstGeom prst="rect">
            <a:avLst/>
          </a:prstGeom>
        </p:spPr>
        <p:txBody>
          <a:bodyPr/>
          <a:lstStyle/>
          <a:p>
            <a:pPr indent="-381000">
              <a:spcBef>
                <a:spcPts val="400"/>
              </a:spcBef>
              <a:buSzPts val="2400"/>
              <a:defRPr sz="2400"/>
            </a:pPr>
            <a:endParaRPr/>
          </a:p>
        </p:txBody>
      </p:sp>
      <p:sp>
        <p:nvSpPr>
          <p:cNvPr id="51" name="Google Shape;44;p11"/>
          <p:cNvSpPr txBox="1">
            <a:spLocks noGrp="1"/>
          </p:cNvSpPr>
          <p:nvPr>
            <p:ph type="body" sz="quarter" idx="22"/>
          </p:nvPr>
        </p:nvSpPr>
        <p:spPr>
          <a:xfrm>
            <a:off x="4645025" y="1535112"/>
            <a:ext cx="4041775" cy="639763"/>
          </a:xfrm>
          <a:prstGeom prst="rect">
            <a:avLst/>
          </a:prstGeom>
        </p:spPr>
        <p:txBody>
          <a:bodyPr anchor="b"/>
          <a:lstStyle/>
          <a:p>
            <a:pPr marL="228600" indent="0">
              <a:spcBef>
                <a:spcPts val="400"/>
              </a:spcBef>
              <a:buClrTx/>
              <a:buSzTx/>
              <a:buFontTx/>
              <a:buNone/>
              <a:defRPr sz="2400" b="1"/>
            </a:pPr>
            <a:endParaRPr/>
          </a:p>
        </p:txBody>
      </p:sp>
      <p:sp>
        <p:nvSpPr>
          <p:cNvPr id="52" name="Google Shape;45;p11"/>
          <p:cNvSpPr txBox="1">
            <a:spLocks noGrp="1"/>
          </p:cNvSpPr>
          <p:nvPr>
            <p:ph type="body" sz="half" idx="23"/>
          </p:nvPr>
        </p:nvSpPr>
        <p:spPr>
          <a:xfrm>
            <a:off x="4645025" y="2174875"/>
            <a:ext cx="4041775" cy="3951288"/>
          </a:xfrm>
          <a:prstGeom prst="rect">
            <a:avLst/>
          </a:prstGeom>
        </p:spPr>
        <p:txBody>
          <a:bodyPr/>
          <a:lstStyle/>
          <a:p>
            <a:pPr indent="-381000">
              <a:spcBef>
                <a:spcPts val="400"/>
              </a:spcBef>
              <a:buSzPts val="2400"/>
              <a:defRPr sz="2400"/>
            </a:pPr>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OBJECT_WITH_CAPTION_TEXT">
    <p:spTree>
      <p:nvGrpSpPr>
        <p:cNvPr id="1" name=""/>
        <p:cNvGrpSpPr/>
        <p:nvPr/>
      </p:nvGrpSpPr>
      <p:grpSpPr>
        <a:xfrm>
          <a:off x="0" y="0"/>
          <a:ext cx="0" cy="0"/>
          <a:chOff x="0" y="0"/>
          <a:chExt cx="0" cy="0"/>
        </a:xfrm>
      </p:grpSpPr>
      <p:sp>
        <p:nvSpPr>
          <p:cNvPr id="68" name="Title Text"/>
          <p:cNvSpPr txBox="1">
            <a:spLocks noGrp="1"/>
          </p:cNvSpPr>
          <p:nvPr>
            <p:ph type="title"/>
          </p:nvPr>
        </p:nvSpPr>
        <p:spPr>
          <a:xfrm>
            <a:off x="457200" y="273050"/>
            <a:ext cx="3008314" cy="1162050"/>
          </a:xfrm>
          <a:prstGeom prst="rect">
            <a:avLst/>
          </a:prstGeom>
        </p:spPr>
        <p:txBody>
          <a:bodyPr anchor="b"/>
          <a:lstStyle>
            <a:lvl1pPr algn="l">
              <a:defRPr sz="2000" b="1"/>
            </a:lvl1pPr>
          </a:lstStyle>
          <a:p>
            <a:r>
              <a:t>Title Text</a:t>
            </a:r>
          </a:p>
        </p:txBody>
      </p:sp>
      <p:sp>
        <p:nvSpPr>
          <p:cNvPr id="69" name="Body Level One…"/>
          <p:cNvSpPr txBox="1">
            <a:spLocks noGrp="1"/>
          </p:cNvSpPr>
          <p:nvPr>
            <p:ph type="body" idx="1"/>
          </p:nvPr>
        </p:nvSpPr>
        <p:spPr>
          <a:xfrm>
            <a:off x="3575050" y="273050"/>
            <a:ext cx="5111750" cy="5853113"/>
          </a:xfrm>
          <a:prstGeom prst="rect">
            <a:avLst/>
          </a:prstGeom>
        </p:spPr>
        <p:txBody>
          <a:bodyPr/>
          <a:lstStyle>
            <a:lvl1pPr indent="-431800">
              <a:spcBef>
                <a:spcPts val="600"/>
              </a:spcBef>
            </a:lvl1pPr>
            <a:lvl2pPr marL="972457" indent="-464457">
              <a:spcBef>
                <a:spcPts val="600"/>
              </a:spcBef>
            </a:lvl2pPr>
            <a:lvl3pPr marL="1498600" indent="-508000">
              <a:spcBef>
                <a:spcPts val="600"/>
              </a:spcBef>
            </a:lvl3pPr>
            <a:lvl4pPr marL="2042160" indent="-568960">
              <a:spcBef>
                <a:spcPts val="600"/>
              </a:spcBef>
            </a:lvl4pPr>
            <a:lvl5pPr marL="2499360" indent="-568960">
              <a:spcBef>
                <a:spcPts val="600"/>
              </a:spcBef>
            </a:lvl5pPr>
          </a:lstStyle>
          <a:p>
            <a:r>
              <a:t>Body Level One</a:t>
            </a:r>
          </a:p>
          <a:p>
            <a:pPr lvl="1"/>
            <a:r>
              <a:t>Body Level Two</a:t>
            </a:r>
          </a:p>
          <a:p>
            <a:pPr lvl="2"/>
            <a:r>
              <a:t>Body Level Three</a:t>
            </a:r>
          </a:p>
          <a:p>
            <a:pPr lvl="3"/>
            <a:r>
              <a:t>Body Level Four</a:t>
            </a:r>
          </a:p>
          <a:p>
            <a:pPr lvl="4"/>
            <a:r>
              <a:t>Body Level Five</a:t>
            </a:r>
          </a:p>
        </p:txBody>
      </p:sp>
      <p:sp>
        <p:nvSpPr>
          <p:cNvPr id="70" name="Google Shape;61;p14"/>
          <p:cNvSpPr txBox="1">
            <a:spLocks noGrp="1"/>
          </p:cNvSpPr>
          <p:nvPr>
            <p:ph type="body" sz="half" idx="21"/>
          </p:nvPr>
        </p:nvSpPr>
        <p:spPr>
          <a:xfrm>
            <a:off x="457199" y="1435100"/>
            <a:ext cx="3008315" cy="4691063"/>
          </a:xfrm>
          <a:prstGeom prst="rect">
            <a:avLst/>
          </a:prstGeom>
        </p:spPr>
        <p:txBody>
          <a:bodyPr/>
          <a:lstStyle/>
          <a:p>
            <a:pPr marL="228600" indent="0">
              <a:spcBef>
                <a:spcPts val="200"/>
              </a:spcBef>
              <a:buClrTx/>
              <a:buSzTx/>
              <a:buFontTx/>
              <a:buNone/>
              <a:defRPr sz="1400"/>
            </a:pPr>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ICTURE_WITH_CAPTION_TEXT">
    <p:spTree>
      <p:nvGrpSpPr>
        <p:cNvPr id="1" name=""/>
        <p:cNvGrpSpPr/>
        <p:nvPr/>
      </p:nvGrpSpPr>
      <p:grpSpPr>
        <a:xfrm>
          <a:off x="0" y="0"/>
          <a:ext cx="0" cy="0"/>
          <a:chOff x="0" y="0"/>
          <a:chExt cx="0" cy="0"/>
        </a:xfrm>
      </p:grpSpPr>
      <p:sp>
        <p:nvSpPr>
          <p:cNvPr id="78" name="Title Text"/>
          <p:cNvSpPr txBox="1">
            <a:spLocks noGrp="1"/>
          </p:cNvSpPr>
          <p:nvPr>
            <p:ph type="title"/>
          </p:nvPr>
        </p:nvSpPr>
        <p:spPr>
          <a:xfrm>
            <a:off x="1792288" y="4800600"/>
            <a:ext cx="5486401" cy="566738"/>
          </a:xfrm>
          <a:prstGeom prst="rect">
            <a:avLst/>
          </a:prstGeom>
        </p:spPr>
        <p:txBody>
          <a:bodyPr anchor="b"/>
          <a:lstStyle>
            <a:lvl1pPr algn="l">
              <a:defRPr sz="2000" b="1"/>
            </a:lvl1pPr>
          </a:lstStyle>
          <a:p>
            <a:r>
              <a:t>Title Text</a:t>
            </a:r>
          </a:p>
        </p:txBody>
      </p:sp>
      <p:sp>
        <p:nvSpPr>
          <p:cNvPr id="79" name="Google Shape;67;p15"/>
          <p:cNvSpPr>
            <a:spLocks noGrp="1"/>
          </p:cNvSpPr>
          <p:nvPr>
            <p:ph type="pic" sz="half" idx="21"/>
          </p:nvPr>
        </p:nvSpPr>
        <p:spPr>
          <a:xfrm>
            <a:off x="1792288" y="612775"/>
            <a:ext cx="5486401" cy="4114800"/>
          </a:xfrm>
          <a:prstGeom prst="rect">
            <a:avLst/>
          </a:prstGeom>
        </p:spPr>
        <p:txBody>
          <a:bodyPr lIns="91439" tIns="45719" rIns="91439" bIns="45719">
            <a:noAutofit/>
          </a:bodyPr>
          <a:lstStyle/>
          <a:p>
            <a:endParaRPr/>
          </a:p>
        </p:txBody>
      </p:sp>
      <p:sp>
        <p:nvSpPr>
          <p:cNvPr id="80" name="Body Level One…"/>
          <p:cNvSpPr txBox="1">
            <a:spLocks noGrp="1"/>
          </p:cNvSpPr>
          <p:nvPr>
            <p:ph type="body" sz="quarter" idx="1"/>
          </p:nvPr>
        </p:nvSpPr>
        <p:spPr>
          <a:xfrm>
            <a:off x="1792288" y="5367337"/>
            <a:ext cx="5486401" cy="804863"/>
          </a:xfrm>
          <a:prstGeom prst="rect">
            <a:avLst/>
          </a:prstGeom>
        </p:spPr>
        <p:txBody>
          <a:bodyPr/>
          <a:lstStyle>
            <a:lvl1pPr marL="228600" indent="0">
              <a:spcBef>
                <a:spcPts val="200"/>
              </a:spcBef>
              <a:buClrTx/>
              <a:buSzTx/>
              <a:buFontTx/>
              <a:buNone/>
              <a:defRPr sz="1400"/>
            </a:lvl1pPr>
            <a:lvl2pPr marL="228600" indent="457200">
              <a:spcBef>
                <a:spcPts val="200"/>
              </a:spcBef>
              <a:buClrTx/>
              <a:buSzTx/>
              <a:buFontTx/>
              <a:buNone/>
              <a:defRPr sz="1400"/>
            </a:lvl2pPr>
            <a:lvl3pPr marL="228600" indent="914400">
              <a:spcBef>
                <a:spcPts val="200"/>
              </a:spcBef>
              <a:buClrTx/>
              <a:buSzTx/>
              <a:buFontTx/>
              <a:buNone/>
              <a:defRPr sz="1400"/>
            </a:lvl3pPr>
            <a:lvl4pPr marL="228600" indent="1371600">
              <a:spcBef>
                <a:spcPts val="200"/>
              </a:spcBef>
              <a:buClrTx/>
              <a:buSzTx/>
              <a:buFontTx/>
              <a:buNone/>
              <a:defRPr sz="1400"/>
            </a:lvl4pPr>
            <a:lvl5pPr marL="228600" indent="1828800">
              <a:spcBef>
                <a:spcPts val="200"/>
              </a:spcBef>
              <a:buClrTx/>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VERTICAL_TEXT">
    <p:spTree>
      <p:nvGrpSpPr>
        <p:cNvPr id="1" name=""/>
        <p:cNvGrpSpPr/>
        <p:nvPr/>
      </p:nvGrpSpPr>
      <p:grpSpPr>
        <a:xfrm>
          <a:off x="0" y="0"/>
          <a:ext cx="0" cy="0"/>
          <a:chOff x="0" y="0"/>
          <a:chExt cx="0" cy="0"/>
        </a:xfrm>
      </p:grpSpPr>
      <p:sp>
        <p:nvSpPr>
          <p:cNvPr id="88" name="Title Text"/>
          <p:cNvSpPr txBox="1">
            <a:spLocks noGrp="1"/>
          </p:cNvSpPr>
          <p:nvPr>
            <p:ph type="title"/>
          </p:nvPr>
        </p:nvSpPr>
        <p:spPr>
          <a:prstGeom prst="rect">
            <a:avLst/>
          </a:prstGeom>
        </p:spPr>
        <p:txBody>
          <a:bodyPr/>
          <a:lstStyle/>
          <a:p>
            <a:r>
              <a:t>Title Text</a:t>
            </a:r>
          </a:p>
        </p:txBody>
      </p:sp>
      <p:sp>
        <p:nvSpPr>
          <p:cNvPr id="89" name="Body Level One…"/>
          <p:cNvSpPr txBox="1">
            <a:spLocks noGrp="1"/>
          </p:cNvSpPr>
          <p:nvPr>
            <p:ph type="body" idx="1"/>
          </p:nvPr>
        </p:nvSpPr>
        <p:spPr>
          <a:xfrm rot="5400000">
            <a:off x="2309018" y="-251618"/>
            <a:ext cx="4525964" cy="822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74638"/>
            <a:ext cx="8229600"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normAutofit/>
          </a:bodyPr>
          <a:lstStyle/>
          <a:p>
            <a:r>
              <a:t>Title Text</a:t>
            </a:r>
          </a:p>
        </p:txBody>
      </p:sp>
      <p:sp>
        <p:nvSpPr>
          <p:cNvPr id="3"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8216" y="6414780"/>
            <a:ext cx="258585" cy="248265"/>
          </a:xfrm>
          <a:prstGeom prst="rect">
            <a:avLst/>
          </a:prstGeom>
          <a:ln w="12700">
            <a:miter lim="400000"/>
          </a:ln>
        </p:spPr>
        <p:txBody>
          <a:bodyPr wrap="none" lIns="45699" tIns="45699" rIns="45699" bIns="45699" anchor="ctr">
            <a:spAutoFit/>
          </a:bodyPr>
          <a:lstStyle>
            <a:lvl1pPr algn="r">
              <a:defRPr sz="1200">
                <a:solidFill>
                  <a:srgbClr val="888888"/>
                </a:solidFill>
                <a:latin typeface="Calibri"/>
                <a:ea typeface="Calibri"/>
                <a:cs typeface="Calibri"/>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9pPr>
    </p:titleStyle>
    <p:bodyStyle>
      <a:lvl1pPr marL="457200" marR="0" indent="-342900"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1pPr>
      <a:lvl2pPr marL="963385" marR="0" indent="-391885"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2pPr>
      <a:lvl3pPr marL="1485900" marR="0" indent="-457200"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3pPr>
      <a:lvl4pPr marL="2034539" marR="0" indent="-548639"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4pPr>
      <a:lvl5pPr marL="2491739" marR="0" indent="-548639"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5pPr>
      <a:lvl6pPr marL="2948939" marR="0" indent="-548639"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6pPr>
      <a:lvl7pPr marL="3406140" marR="0" indent="-548640"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7pPr>
      <a:lvl8pPr marL="3863340" marR="0" indent="-548640"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8pPr>
      <a:lvl9pPr marL="4320540" marR="0" indent="-548640"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tif"/></Relationships>
</file>

<file path=ppt/slides/_rels/slide19.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Google Shape;88;p1"/>
          <p:cNvSpPr txBox="1">
            <a:spLocks noGrp="1"/>
          </p:cNvSpPr>
          <p:nvPr>
            <p:ph type="ctrTitle"/>
          </p:nvPr>
        </p:nvSpPr>
        <p:spPr>
          <a:xfrm>
            <a:off x="1007269" y="2175236"/>
            <a:ext cx="7772401" cy="1470026"/>
          </a:xfrm>
          <a:prstGeom prst="rect">
            <a:avLst/>
          </a:prstGeom>
        </p:spPr>
        <p:txBody>
          <a:bodyPr/>
          <a:lstStyle/>
          <a:p>
            <a:r>
              <a:rPr lang="en-IN" dirty="0"/>
              <a:t>PSYCHOLOGICAL ANALYSIS USING SOCIAL MEDIA TWEETS</a:t>
            </a:r>
          </a:p>
        </p:txBody>
      </p:sp>
      <p:sp>
        <p:nvSpPr>
          <p:cNvPr id="109" name="Google Shape;89;p1"/>
          <p:cNvSpPr txBox="1">
            <a:spLocks noGrp="1"/>
          </p:cNvSpPr>
          <p:nvPr>
            <p:ph type="subTitle" sz="quarter" idx="1"/>
          </p:nvPr>
        </p:nvSpPr>
        <p:spPr>
          <a:xfrm>
            <a:off x="4174332" y="4050489"/>
            <a:ext cx="4605338" cy="1981201"/>
          </a:xfrm>
          <a:prstGeom prst="rect">
            <a:avLst/>
          </a:prstGeom>
        </p:spPr>
        <p:txBody>
          <a:bodyPr/>
          <a:lstStyle/>
          <a:p>
            <a:pPr marL="0" indent="0">
              <a:lnSpc>
                <a:spcPct val="80000"/>
              </a:lnSpc>
              <a:spcBef>
                <a:spcPts val="0"/>
              </a:spcBef>
              <a:defRPr sz="1700">
                <a:latin typeface="Times New Roman"/>
                <a:ea typeface="Times New Roman"/>
                <a:cs typeface="Times New Roman"/>
                <a:sym typeface="Times New Roman"/>
              </a:defRPr>
            </a:pPr>
            <a:endParaRPr dirty="0"/>
          </a:p>
          <a:p>
            <a:pPr marL="0" indent="0">
              <a:lnSpc>
                <a:spcPct val="80000"/>
              </a:lnSpc>
              <a:spcBef>
                <a:spcPts val="0"/>
              </a:spcBef>
              <a:defRPr sz="1700">
                <a:latin typeface="Times New Roman"/>
                <a:ea typeface="Times New Roman"/>
                <a:cs typeface="Times New Roman"/>
                <a:sym typeface="Times New Roman"/>
              </a:defRPr>
            </a:pPr>
            <a:endParaRPr dirty="0"/>
          </a:p>
          <a:p>
            <a:pPr marL="0" indent="0">
              <a:lnSpc>
                <a:spcPct val="80000"/>
              </a:lnSpc>
              <a:spcBef>
                <a:spcPts val="0"/>
              </a:spcBef>
              <a:defRPr sz="1700">
                <a:latin typeface="Times New Roman"/>
                <a:ea typeface="Times New Roman"/>
                <a:cs typeface="Times New Roman"/>
                <a:sym typeface="Times New Roman"/>
              </a:defRPr>
            </a:pPr>
            <a:r>
              <a:rPr dirty="0"/>
              <a:t>Student 1 Reg. No: RA2011003010810</a:t>
            </a:r>
          </a:p>
          <a:p>
            <a:pPr marL="0" indent="0">
              <a:lnSpc>
                <a:spcPct val="80000"/>
              </a:lnSpc>
              <a:spcBef>
                <a:spcPts val="500"/>
              </a:spcBef>
              <a:defRPr sz="1700">
                <a:latin typeface="Times New Roman"/>
                <a:ea typeface="Times New Roman"/>
                <a:cs typeface="Times New Roman"/>
                <a:sym typeface="Times New Roman"/>
              </a:defRPr>
            </a:pPr>
            <a:r>
              <a:rPr dirty="0"/>
              <a:t>Student 1 Name: Kartik Singh</a:t>
            </a:r>
          </a:p>
          <a:p>
            <a:pPr marL="0" indent="0">
              <a:lnSpc>
                <a:spcPct val="80000"/>
              </a:lnSpc>
              <a:spcBef>
                <a:spcPts val="500"/>
              </a:spcBef>
              <a:defRPr sz="1700">
                <a:latin typeface="Times New Roman"/>
                <a:ea typeface="Times New Roman"/>
                <a:cs typeface="Times New Roman"/>
                <a:sym typeface="Times New Roman"/>
              </a:defRPr>
            </a:pPr>
            <a:endParaRPr dirty="0"/>
          </a:p>
          <a:p>
            <a:pPr marL="0" indent="0">
              <a:lnSpc>
                <a:spcPct val="80000"/>
              </a:lnSpc>
              <a:spcBef>
                <a:spcPts val="500"/>
              </a:spcBef>
              <a:defRPr sz="1700">
                <a:latin typeface="Times New Roman"/>
                <a:ea typeface="Times New Roman"/>
                <a:cs typeface="Times New Roman"/>
                <a:sym typeface="Times New Roman"/>
              </a:defRPr>
            </a:pPr>
            <a:r>
              <a:rPr dirty="0"/>
              <a:t>Student 2 Reg. No: RA2011003010772</a:t>
            </a:r>
          </a:p>
          <a:p>
            <a:pPr marL="0" indent="0">
              <a:lnSpc>
                <a:spcPct val="80000"/>
              </a:lnSpc>
              <a:spcBef>
                <a:spcPts val="500"/>
              </a:spcBef>
              <a:defRPr sz="1700">
                <a:latin typeface="Times New Roman"/>
                <a:ea typeface="Times New Roman"/>
                <a:cs typeface="Times New Roman"/>
                <a:sym typeface="Times New Roman"/>
              </a:defRPr>
            </a:pPr>
            <a:r>
              <a:rPr dirty="0"/>
              <a:t>Student 2 Name: Utkarsh Gupta</a:t>
            </a:r>
          </a:p>
        </p:txBody>
      </p:sp>
      <p:pic>
        <p:nvPicPr>
          <p:cNvPr id="110" name="Google Shape;90;p1" descr="Google Shape;90;p1"/>
          <p:cNvPicPr>
            <a:picLocks noChangeAspect="1"/>
          </p:cNvPicPr>
          <p:nvPr/>
        </p:nvPicPr>
        <p:blipFill>
          <a:blip r:embed="rId2"/>
          <a:stretch>
            <a:fillRect/>
          </a:stretch>
        </p:blipFill>
        <p:spPr>
          <a:xfrm>
            <a:off x="228600" y="553352"/>
            <a:ext cx="1735932" cy="755017"/>
          </a:xfrm>
          <a:prstGeom prst="rect">
            <a:avLst/>
          </a:prstGeom>
          <a:ln w="12700">
            <a:miter lim="400000"/>
          </a:ln>
        </p:spPr>
      </p:pic>
      <p:sp>
        <p:nvSpPr>
          <p:cNvPr id="111" name="Google Shape;91;p1"/>
          <p:cNvSpPr txBox="1"/>
          <p:nvPr/>
        </p:nvSpPr>
        <p:spPr>
          <a:xfrm>
            <a:off x="2010255" y="569723"/>
            <a:ext cx="6080752" cy="12002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p>
            <a:pPr algn="ctr">
              <a:defRPr sz="1800" b="1">
                <a:latin typeface="Times New Roman"/>
                <a:ea typeface="Times New Roman"/>
                <a:cs typeface="Times New Roman"/>
                <a:sym typeface="Times New Roman"/>
              </a:defRPr>
            </a:pPr>
            <a:r>
              <a:rPr dirty="0"/>
              <a:t>SRM INSTITUTE OF SCIENCE AND TECHNOLOGY </a:t>
            </a:r>
          </a:p>
          <a:p>
            <a:pPr algn="ctr">
              <a:defRPr sz="1800" b="1">
                <a:latin typeface="Times New Roman"/>
                <a:ea typeface="Times New Roman"/>
                <a:cs typeface="Times New Roman"/>
                <a:sym typeface="Times New Roman"/>
              </a:defRPr>
            </a:pPr>
            <a:r>
              <a:rPr dirty="0"/>
              <a:t>SCHOOL OF COMPUTING</a:t>
            </a:r>
          </a:p>
          <a:p>
            <a:pPr algn="ctr">
              <a:defRPr sz="1800" b="1">
                <a:latin typeface="Times New Roman"/>
                <a:ea typeface="Times New Roman"/>
                <a:cs typeface="Times New Roman"/>
                <a:sym typeface="Times New Roman"/>
              </a:defRPr>
            </a:pPr>
            <a:r>
              <a:rPr dirty="0"/>
              <a:t>DEPARTMENT OF COMPUTING TECHNOLOGIES</a:t>
            </a:r>
          </a:p>
          <a:p>
            <a:pPr algn="ctr">
              <a:defRPr sz="1800" b="1">
                <a:latin typeface="Times New Roman"/>
                <a:ea typeface="Times New Roman"/>
                <a:cs typeface="Times New Roman"/>
                <a:sym typeface="Times New Roman"/>
              </a:defRPr>
            </a:pPr>
            <a:r>
              <a:rPr dirty="0"/>
              <a:t>18CSP10</a:t>
            </a:r>
            <a:r>
              <a:rPr lang="en-US" dirty="0"/>
              <a:t>9</a:t>
            </a:r>
            <a:r>
              <a:rPr dirty="0"/>
              <a:t>L – MAJOR PROJECT</a:t>
            </a:r>
          </a:p>
        </p:txBody>
      </p:sp>
      <p:sp>
        <p:nvSpPr>
          <p:cNvPr id="112" name="Google Shape;89;p1"/>
          <p:cNvSpPr txBox="1"/>
          <p:nvPr/>
        </p:nvSpPr>
        <p:spPr>
          <a:xfrm>
            <a:off x="45724" y="4278040"/>
            <a:ext cx="4128608" cy="1430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a:spAutoFit/>
          </a:bodyPr>
          <a:lstStyle/>
          <a:p>
            <a:pPr algn="ctr">
              <a:lnSpc>
                <a:spcPct val="170000"/>
              </a:lnSpc>
              <a:spcBef>
                <a:spcPts val="500"/>
              </a:spcBef>
              <a:defRPr>
                <a:solidFill>
                  <a:srgbClr val="888888"/>
                </a:solidFill>
                <a:latin typeface="Times New Roman"/>
                <a:ea typeface="Times New Roman"/>
                <a:cs typeface="Times New Roman"/>
                <a:sym typeface="Times New Roman"/>
              </a:defRPr>
            </a:pPr>
            <a:r>
              <a:rPr sz="1700" dirty="0"/>
              <a:t> Guide name: Mrs. P .</a:t>
            </a:r>
            <a:r>
              <a:rPr sz="1700" dirty="0" err="1"/>
              <a:t>Renukadevi</a:t>
            </a:r>
            <a:endParaRPr sz="1700" dirty="0"/>
          </a:p>
          <a:p>
            <a:pPr algn="ctr">
              <a:lnSpc>
                <a:spcPct val="170000"/>
              </a:lnSpc>
              <a:spcBef>
                <a:spcPts val="500"/>
              </a:spcBef>
              <a:defRPr>
                <a:solidFill>
                  <a:srgbClr val="888888"/>
                </a:solidFill>
                <a:latin typeface="Times New Roman"/>
                <a:ea typeface="Times New Roman"/>
                <a:cs typeface="Times New Roman"/>
                <a:sym typeface="Times New Roman"/>
              </a:defRPr>
            </a:pPr>
            <a:r>
              <a:rPr sz="1700" dirty="0"/>
              <a:t>Designation: Assistant Professor </a:t>
            </a:r>
            <a:br>
              <a:rPr sz="1700" dirty="0"/>
            </a:br>
            <a:r>
              <a:rPr sz="1700" dirty="0"/>
              <a:t>         Department: Computing Technologies</a:t>
            </a:r>
          </a:p>
        </p:txBody>
      </p:sp>
      <p:sp>
        <p:nvSpPr>
          <p:cNvPr id="113" name="TextBox 2"/>
          <p:cNvSpPr txBox="1"/>
          <p:nvPr/>
        </p:nvSpPr>
        <p:spPr>
          <a:xfrm>
            <a:off x="419248" y="6259710"/>
            <a:ext cx="458566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solidFill>
                  <a:srgbClr val="A6A6A6"/>
                </a:solidFill>
              </a:defRPr>
            </a:lvl1pPr>
          </a:lstStyle>
          <a:p>
            <a:r>
              <a:rPr lang="en-IN" dirty="0"/>
              <a:t>17-05-2024</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Google Shape;106;p5"/>
          <p:cNvSpPr txBox="1">
            <a:spLocks noGrp="1"/>
          </p:cNvSpPr>
          <p:nvPr>
            <p:ph type="body" sz="quarter" idx="1"/>
          </p:nvPr>
        </p:nvSpPr>
        <p:spPr>
          <a:xfrm>
            <a:off x="533400" y="1095895"/>
            <a:ext cx="8229600" cy="664698"/>
          </a:xfrm>
          <a:prstGeom prst="rect">
            <a:avLst/>
          </a:prstGeom>
        </p:spPr>
        <p:txBody>
          <a:bodyPr/>
          <a:lstStyle>
            <a:lvl1pPr marL="0" indent="0" algn="ctr">
              <a:spcBef>
                <a:spcPts val="0"/>
              </a:spcBef>
              <a:buSzTx/>
              <a:buNone/>
              <a:defRPr>
                <a:latin typeface="Times New Roman"/>
                <a:ea typeface="Times New Roman"/>
                <a:cs typeface="Times New Roman"/>
                <a:sym typeface="Times New Roman"/>
              </a:defRPr>
            </a:lvl1pPr>
          </a:lstStyle>
          <a:p>
            <a:r>
              <a:t>Challenges and Limitations</a:t>
            </a:r>
          </a:p>
        </p:txBody>
      </p:sp>
      <p:pic>
        <p:nvPicPr>
          <p:cNvPr id="161" name="Google Shape;107;p5" descr="Google Shape;107;p5"/>
          <p:cNvPicPr>
            <a:picLocks noChangeAspect="1"/>
          </p:cNvPicPr>
          <p:nvPr/>
        </p:nvPicPr>
        <p:blipFill>
          <a:blip r:embed="rId2"/>
          <a:stretch>
            <a:fillRect/>
          </a:stretch>
        </p:blipFill>
        <p:spPr>
          <a:xfrm>
            <a:off x="381000" y="457200"/>
            <a:ext cx="2237740" cy="755016"/>
          </a:xfrm>
          <a:prstGeom prst="rect">
            <a:avLst/>
          </a:prstGeom>
          <a:ln w="12700">
            <a:miter lim="400000"/>
          </a:ln>
        </p:spPr>
      </p:pic>
      <p:sp>
        <p:nvSpPr>
          <p:cNvPr id="162" name="Google Shape;110;p5"/>
          <p:cNvSpPr txBox="1">
            <a:spLocks noGrp="1"/>
          </p:cNvSpPr>
          <p:nvPr>
            <p:ph type="sldNum" sz="quarter" idx="2"/>
          </p:nvPr>
        </p:nvSpPr>
        <p:spPr>
          <a:xfrm>
            <a:off x="8428216" y="6414780"/>
            <a:ext cx="258584"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
        <p:nvSpPr>
          <p:cNvPr id="163" name="TextBox 6"/>
          <p:cNvSpPr txBox="1"/>
          <p:nvPr/>
        </p:nvSpPr>
        <p:spPr>
          <a:xfrm>
            <a:off x="378343" y="1699380"/>
            <a:ext cx="8539713" cy="4801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85750" indent="-285750">
              <a:buClr>
                <a:srgbClr val="000000"/>
              </a:buClr>
              <a:buSzPct val="100000"/>
              <a:buFont typeface="Arial"/>
              <a:buChar char="•"/>
              <a:defRPr sz="1700" b="1">
                <a:latin typeface="Times New Roman"/>
                <a:ea typeface="Times New Roman"/>
                <a:cs typeface="Times New Roman"/>
                <a:sym typeface="Times New Roman"/>
              </a:defRPr>
            </a:pPr>
            <a:r>
              <a:rPr dirty="0"/>
              <a:t>Integration of Emoticons</a:t>
            </a:r>
            <a:r>
              <a:rPr lang="en-US" dirty="0"/>
              <a:t> </a:t>
            </a:r>
            <a:r>
              <a:rPr dirty="0"/>
              <a:t>:</a:t>
            </a:r>
            <a:r>
              <a:rPr b="0" dirty="0"/>
              <a:t> Incorporating emoticons and emojis in sentiment analysis poses a challenge due to their diverse interpretations, requiring sophisticated natural language processing (NLP) techniques for accurate classification.</a:t>
            </a:r>
          </a:p>
          <a:p>
            <a:pPr marL="285750" indent="-285750">
              <a:buClr>
                <a:srgbClr val="000000"/>
              </a:buClr>
              <a:buSzPct val="100000"/>
              <a:buFont typeface="Arial"/>
              <a:buChar char="•"/>
              <a:defRPr sz="1700">
                <a:latin typeface="Times New Roman"/>
                <a:ea typeface="Times New Roman"/>
                <a:cs typeface="Times New Roman"/>
                <a:sym typeface="Times New Roman"/>
              </a:defRPr>
            </a:pPr>
            <a:endParaRPr b="0" dirty="0"/>
          </a:p>
          <a:p>
            <a:pPr marL="285750" indent="-285750">
              <a:buClr>
                <a:srgbClr val="000000"/>
              </a:buClr>
              <a:buSzPct val="100000"/>
              <a:buFont typeface="Arial"/>
              <a:buChar char="•"/>
              <a:defRPr sz="1700" b="1">
                <a:latin typeface="Times New Roman"/>
                <a:ea typeface="Times New Roman"/>
                <a:cs typeface="Times New Roman"/>
                <a:sym typeface="Times New Roman"/>
              </a:defRPr>
            </a:pPr>
            <a:r>
              <a:rPr dirty="0"/>
              <a:t>Binary and Ternary vs. Multi-class Classification:</a:t>
            </a:r>
            <a:r>
              <a:rPr b="0" dirty="0"/>
              <a:t> The transition from Binary and Ternary Classification to Multi-class Classification introduces complexities in sub-class division based on polarities, demanding meticulous handling of diverse sentiment expressions within the social media data.</a:t>
            </a:r>
          </a:p>
          <a:p>
            <a:pPr marL="285750" indent="-285750">
              <a:buClr>
                <a:srgbClr val="000000"/>
              </a:buClr>
              <a:buSzPct val="100000"/>
              <a:buFont typeface="Arial"/>
              <a:buChar char="•"/>
              <a:defRPr sz="1700">
                <a:latin typeface="Times New Roman"/>
                <a:ea typeface="Times New Roman"/>
                <a:cs typeface="Times New Roman"/>
                <a:sym typeface="Times New Roman"/>
              </a:defRPr>
            </a:pPr>
            <a:endParaRPr b="0" dirty="0"/>
          </a:p>
          <a:p>
            <a:pPr marL="285750" indent="-285750">
              <a:buClr>
                <a:srgbClr val="000000"/>
              </a:buClr>
              <a:buSzPct val="100000"/>
              <a:buFont typeface="Arial"/>
              <a:buChar char="•"/>
              <a:defRPr sz="1700" b="1">
                <a:latin typeface="Times New Roman"/>
                <a:ea typeface="Times New Roman"/>
                <a:cs typeface="Times New Roman"/>
                <a:sym typeface="Times New Roman"/>
              </a:defRPr>
            </a:pPr>
            <a:r>
              <a:rPr dirty="0"/>
              <a:t>Machine and Deep Learning Techniques:</a:t>
            </a:r>
            <a:r>
              <a:rPr b="0" dirty="0"/>
              <a:t> While machine learning and deep learning techniques are employed for sentiment classification, the challenge lies in optimizing their application to social media data, where the dynamic nature of language and expressions requires adaptive models.</a:t>
            </a:r>
          </a:p>
          <a:p>
            <a:pPr marL="285750" indent="-285750">
              <a:buClr>
                <a:srgbClr val="000000"/>
              </a:buClr>
              <a:buSzPct val="100000"/>
              <a:buFont typeface="Arial"/>
              <a:buChar char="•"/>
              <a:defRPr sz="1700">
                <a:latin typeface="Times New Roman"/>
                <a:ea typeface="Times New Roman"/>
                <a:cs typeface="Times New Roman"/>
                <a:sym typeface="Times New Roman"/>
              </a:defRPr>
            </a:pPr>
            <a:endParaRPr b="0" dirty="0"/>
          </a:p>
          <a:p>
            <a:pPr marL="285750" indent="-285750">
              <a:buClr>
                <a:srgbClr val="000000"/>
              </a:buClr>
              <a:buSzPct val="100000"/>
              <a:buFont typeface="Arial"/>
              <a:buChar char="•"/>
              <a:defRPr sz="1700" b="1">
                <a:latin typeface="Times New Roman"/>
                <a:ea typeface="Times New Roman"/>
                <a:cs typeface="Times New Roman"/>
                <a:sym typeface="Times New Roman"/>
              </a:defRPr>
            </a:pPr>
            <a:r>
              <a:rPr dirty="0"/>
              <a:t>Sentiment Monitoring Precision:</a:t>
            </a:r>
            <a:r>
              <a:rPr b="0" dirty="0"/>
              <a:t> Monitoring sentiment levels on social media involves challenges in accurately identifying and analyzing the nuances of apprehensiveness or dejection, demanding more nuanced feature extraction methods and sentiment analysis models.</a:t>
            </a:r>
          </a:p>
        </p:txBody>
      </p:sp>
      <p:sp>
        <p:nvSpPr>
          <p:cNvPr id="164" name="TextBox 1"/>
          <p:cNvSpPr txBox="1"/>
          <p:nvPr/>
        </p:nvSpPr>
        <p:spPr>
          <a:xfrm>
            <a:off x="325908" y="6413146"/>
            <a:ext cx="458566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solidFill>
                  <a:srgbClr val="A6A6A6"/>
                </a:solidFill>
              </a:defRPr>
            </a:lvl1pPr>
          </a:lstStyle>
          <a:p>
            <a:r>
              <a:rPr lang="en-IN" dirty="0"/>
              <a:t>17-05-2024</a:t>
            </a:r>
            <a:endParaRPr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Google Shape;97;p2"/>
          <p:cNvSpPr txBox="1">
            <a:spLocks noGrp="1"/>
          </p:cNvSpPr>
          <p:nvPr>
            <p:ph type="body" sz="quarter" idx="1"/>
          </p:nvPr>
        </p:nvSpPr>
        <p:spPr>
          <a:xfrm>
            <a:off x="457199" y="1368977"/>
            <a:ext cx="4587768" cy="724278"/>
          </a:xfrm>
          <a:prstGeom prst="rect">
            <a:avLst/>
          </a:prstGeom>
        </p:spPr>
        <p:txBody>
          <a:bodyPr/>
          <a:lstStyle>
            <a:lvl1pPr marL="139700" indent="63500">
              <a:spcBef>
                <a:spcPts val="600"/>
              </a:spcBef>
              <a:buSzTx/>
              <a:buNone/>
              <a:defRPr>
                <a:latin typeface="Times New Roman"/>
                <a:ea typeface="Times New Roman"/>
                <a:cs typeface="Times New Roman"/>
                <a:sym typeface="Times New Roman"/>
              </a:defRPr>
            </a:lvl1pPr>
          </a:lstStyle>
          <a:p>
            <a:r>
              <a:t>Objectives:</a:t>
            </a:r>
          </a:p>
        </p:txBody>
      </p:sp>
      <p:pic>
        <p:nvPicPr>
          <p:cNvPr id="173" name="Google Shape;98;p2" descr="Google Shape;98;p2"/>
          <p:cNvPicPr>
            <a:picLocks noChangeAspect="1"/>
          </p:cNvPicPr>
          <p:nvPr/>
        </p:nvPicPr>
        <p:blipFill>
          <a:blip r:embed="rId2"/>
          <a:stretch>
            <a:fillRect/>
          </a:stretch>
        </p:blipFill>
        <p:spPr>
          <a:xfrm>
            <a:off x="228600" y="553352"/>
            <a:ext cx="2237740" cy="755017"/>
          </a:xfrm>
          <a:prstGeom prst="rect">
            <a:avLst/>
          </a:prstGeom>
          <a:ln w="12700">
            <a:miter lim="400000"/>
          </a:ln>
        </p:spPr>
      </p:pic>
      <p:sp>
        <p:nvSpPr>
          <p:cNvPr id="174" name="Google Shape;101;p2"/>
          <p:cNvSpPr txBox="1">
            <a:spLocks noGrp="1"/>
          </p:cNvSpPr>
          <p:nvPr>
            <p:ph type="sldNum" sz="quarter" idx="2"/>
          </p:nvPr>
        </p:nvSpPr>
        <p:spPr>
          <a:xfrm>
            <a:off x="8428216" y="6414780"/>
            <a:ext cx="258584"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
        <p:nvSpPr>
          <p:cNvPr id="175" name="TextBox 8"/>
          <p:cNvSpPr txBox="1"/>
          <p:nvPr/>
        </p:nvSpPr>
        <p:spPr>
          <a:xfrm>
            <a:off x="502919" y="1968669"/>
            <a:ext cx="8025620" cy="56977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85750" indent="-285750">
              <a:buClr>
                <a:srgbClr val="000000"/>
              </a:buClr>
              <a:buSzPct val="100000"/>
              <a:buFont typeface="Arial"/>
              <a:buChar char="•"/>
              <a:defRPr sz="1700" b="1"/>
            </a:pPr>
            <a:r>
              <a:t>Data Collection and Preprocessing: </a:t>
            </a:r>
            <a:r>
              <a:rPr b="0"/>
              <a:t>Gather a comprehensive dataset of social media tweets and perform preprocessing tasks such as cleaning, tokenisation and normalisation to ensure the quality and consistency of the data.</a:t>
            </a:r>
          </a:p>
          <a:p>
            <a:pPr>
              <a:defRPr sz="1700" b="1"/>
            </a:pPr>
            <a:endParaRPr b="0"/>
          </a:p>
          <a:p>
            <a:pPr marL="285750" indent="-285750">
              <a:buClr>
                <a:srgbClr val="000000"/>
              </a:buClr>
              <a:buSzPct val="100000"/>
              <a:buFont typeface="Arial"/>
              <a:buChar char="•"/>
              <a:defRPr sz="1700" b="1"/>
            </a:pPr>
            <a:r>
              <a:t>Sentiment Analysis and Emotion Detection:</a:t>
            </a:r>
            <a:r>
              <a:rPr b="0"/>
              <a:t> Utilise natural language processing techniques to analyse the sentiment and emotional content of the tweets, identifying patterns indicative of various psychological states and emotions.</a:t>
            </a:r>
          </a:p>
          <a:p>
            <a:pPr>
              <a:defRPr sz="1700"/>
            </a:pPr>
            <a:endParaRPr b="0"/>
          </a:p>
          <a:p>
            <a:pPr marL="285750" indent="-285750">
              <a:buClr>
                <a:srgbClr val="000000"/>
              </a:buClr>
              <a:buSzPct val="100000"/>
              <a:buFont typeface="Arial"/>
              <a:buChar char="•"/>
              <a:defRPr sz="1700"/>
            </a:pPr>
            <a:r>
              <a:rPr b="1"/>
              <a:t>Psychological Profiling and Insights Generation:</a:t>
            </a:r>
            <a:r>
              <a:t> Develop algorithms to profile users based on their social media activity, generating insights into their psychological traits, behaviors, and attitudes.</a:t>
            </a:r>
          </a:p>
          <a:p>
            <a:pPr>
              <a:defRPr sz="1700"/>
            </a:pPr>
            <a:endParaRPr/>
          </a:p>
          <a:p>
            <a:pPr marL="285750" indent="-285750">
              <a:buClr>
                <a:srgbClr val="000000"/>
              </a:buClr>
              <a:buSzPct val="100000"/>
              <a:buFont typeface="Arial"/>
              <a:buChar char="•"/>
              <a:defRPr sz="1700" b="1"/>
            </a:pPr>
            <a:r>
              <a:t> Intervention and Support Strategies:</a:t>
            </a:r>
            <a:r>
              <a:rPr b="0"/>
              <a:t> Use the findings from the psychological analysis to design targeted interventions and support strategies aimed at promoting mental well-being and offering assistance to individuals in distress.</a:t>
            </a:r>
          </a:p>
          <a:p>
            <a:pPr algn="ctr" defTabSz="457200">
              <a:defRPr sz="900">
                <a:solidFill>
                  <a:srgbClr val="ACACBE"/>
                </a:solidFill>
                <a:latin typeface="+mj-lt"/>
                <a:ea typeface="+mj-ea"/>
                <a:cs typeface="+mj-cs"/>
                <a:sym typeface="Helvetica"/>
              </a:defRPr>
            </a:pPr>
            <a:endParaRPr b="0"/>
          </a:p>
          <a:p>
            <a:pPr algn="ctr" defTabSz="457200">
              <a:defRPr sz="900">
                <a:solidFill>
                  <a:srgbClr val="ACACBE"/>
                </a:solidFill>
                <a:latin typeface="+mj-lt"/>
                <a:ea typeface="+mj-ea"/>
                <a:cs typeface="+mj-cs"/>
                <a:sym typeface="Helvetica"/>
              </a:defRPr>
            </a:pPr>
            <a:endParaRPr b="0"/>
          </a:p>
          <a:p>
            <a:pPr defTabSz="457200">
              <a:defRPr sz="1200">
                <a:solidFill>
                  <a:srgbClr val="ACACBE"/>
                </a:solidFill>
                <a:latin typeface="+mj-lt"/>
                <a:ea typeface="+mj-ea"/>
                <a:cs typeface="+mj-cs"/>
                <a:sym typeface="Helvetica"/>
              </a:defRPr>
            </a:pPr>
            <a:endParaRPr b="0"/>
          </a:p>
          <a:p>
            <a:pPr algn="ctr" defTabSz="457200">
              <a:defRPr sz="1050">
                <a:solidFill>
                  <a:srgbClr val="FFFFFF"/>
                </a:solidFill>
                <a:latin typeface="+mj-lt"/>
                <a:ea typeface="+mj-ea"/>
                <a:cs typeface="+mj-cs"/>
                <a:sym typeface="Helvetica"/>
              </a:defRPr>
            </a:pPr>
            <a:endParaRPr b="0"/>
          </a:p>
          <a:p>
            <a:pPr defTabSz="457200">
              <a:defRPr sz="1200">
                <a:solidFill>
                  <a:srgbClr val="FFFFFF"/>
                </a:solidFill>
                <a:latin typeface="+mj-lt"/>
                <a:ea typeface="+mj-ea"/>
                <a:cs typeface="+mj-cs"/>
                <a:sym typeface="Helvetica"/>
              </a:defRPr>
            </a:pPr>
            <a:endParaRPr b="0"/>
          </a:p>
          <a:p>
            <a:pPr marL="285750" indent="-285750">
              <a:buClr>
                <a:srgbClr val="000000"/>
              </a:buClr>
              <a:buSzPct val="100000"/>
              <a:buFont typeface="Arial"/>
              <a:buChar char="•"/>
              <a:defRPr sz="1700" b="1"/>
            </a:pPr>
            <a:endParaRPr b="0"/>
          </a:p>
        </p:txBody>
      </p:sp>
      <p:sp>
        <p:nvSpPr>
          <p:cNvPr id="176" name="TextBox 1"/>
          <p:cNvSpPr txBox="1"/>
          <p:nvPr/>
        </p:nvSpPr>
        <p:spPr>
          <a:xfrm>
            <a:off x="458252" y="6406785"/>
            <a:ext cx="45856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solidFill>
                  <a:srgbClr val="A6A6A6"/>
                </a:solidFill>
              </a:defRPr>
            </a:lvl1pPr>
          </a:lstStyle>
          <a:p>
            <a:r>
              <a:rPr lang="en-IN" dirty="0"/>
              <a:t>17-05-2024</a:t>
            </a:r>
            <a:endParaRPr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Google Shape;97;p2"/>
          <p:cNvSpPr txBox="1">
            <a:spLocks noGrp="1"/>
          </p:cNvSpPr>
          <p:nvPr>
            <p:ph type="body" sz="quarter" idx="1"/>
          </p:nvPr>
        </p:nvSpPr>
        <p:spPr>
          <a:xfrm>
            <a:off x="690216" y="1260176"/>
            <a:ext cx="5460126" cy="638504"/>
          </a:xfrm>
          <a:prstGeom prst="rect">
            <a:avLst/>
          </a:prstGeom>
        </p:spPr>
        <p:txBody>
          <a:bodyPr/>
          <a:lstStyle>
            <a:lvl1pPr marL="139700" indent="63500">
              <a:lnSpc>
                <a:spcPct val="90000"/>
              </a:lnSpc>
              <a:spcBef>
                <a:spcPts val="600"/>
              </a:spcBef>
              <a:buSzTx/>
              <a:buNone/>
              <a:defRPr>
                <a:latin typeface="Times New Roman"/>
                <a:ea typeface="Times New Roman"/>
                <a:cs typeface="Times New Roman"/>
                <a:sym typeface="Times New Roman"/>
              </a:defRPr>
            </a:lvl1pPr>
          </a:lstStyle>
          <a:p>
            <a:r>
              <a:t>Scope/Application :</a:t>
            </a:r>
          </a:p>
        </p:txBody>
      </p:sp>
      <p:pic>
        <p:nvPicPr>
          <p:cNvPr id="185" name="Google Shape;98;p2" descr="Google Shape;98;p2"/>
          <p:cNvPicPr>
            <a:picLocks noChangeAspect="1"/>
          </p:cNvPicPr>
          <p:nvPr/>
        </p:nvPicPr>
        <p:blipFill>
          <a:blip r:embed="rId2"/>
          <a:stretch>
            <a:fillRect/>
          </a:stretch>
        </p:blipFill>
        <p:spPr>
          <a:xfrm>
            <a:off x="228600" y="553352"/>
            <a:ext cx="2237740" cy="755017"/>
          </a:xfrm>
          <a:prstGeom prst="rect">
            <a:avLst/>
          </a:prstGeom>
          <a:ln w="12700">
            <a:miter lim="400000"/>
          </a:ln>
        </p:spPr>
      </p:pic>
      <p:sp>
        <p:nvSpPr>
          <p:cNvPr id="186" name="Google Shape;101;p2"/>
          <p:cNvSpPr txBox="1">
            <a:spLocks noGrp="1"/>
          </p:cNvSpPr>
          <p:nvPr>
            <p:ph type="sldNum" sz="quarter" idx="2"/>
          </p:nvPr>
        </p:nvSpPr>
        <p:spPr>
          <a:xfrm>
            <a:off x="8428216" y="6414780"/>
            <a:ext cx="258584"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
        <p:nvSpPr>
          <p:cNvPr id="187" name="TextBox 8"/>
          <p:cNvSpPr txBox="1"/>
          <p:nvPr/>
        </p:nvSpPr>
        <p:spPr>
          <a:xfrm>
            <a:off x="569700" y="1898680"/>
            <a:ext cx="8025619" cy="39709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85750" indent="-285750">
              <a:buClr>
                <a:srgbClr val="000000"/>
              </a:buClr>
              <a:buSzPct val="100000"/>
              <a:buFont typeface="Arial"/>
              <a:buChar char="•"/>
              <a:defRPr sz="1600" b="1"/>
            </a:pPr>
            <a:r>
              <a:t>Early Intervention on Social Media</a:t>
            </a:r>
            <a:r>
              <a:rPr b="0"/>
              <a:t>: Automatic detection of depressive sentiments enables timely support and intervention for users expressing distress on social media.</a:t>
            </a:r>
          </a:p>
          <a:p>
            <a:pPr marL="285750" indent="-285750">
              <a:buClr>
                <a:srgbClr val="000000"/>
              </a:buClr>
              <a:buSzPct val="100000"/>
              <a:buFont typeface="Arial"/>
              <a:buChar char="•"/>
              <a:defRPr sz="1600"/>
            </a:pPr>
            <a:endParaRPr b="0"/>
          </a:p>
          <a:p>
            <a:pPr marL="285750" indent="-285750">
              <a:buClr>
                <a:srgbClr val="000000"/>
              </a:buClr>
              <a:buSzPct val="100000"/>
              <a:buFont typeface="Arial"/>
              <a:buChar char="•"/>
              <a:defRPr sz="1600" b="1"/>
            </a:pPr>
            <a:r>
              <a:t>Public Health Surveillance:</a:t>
            </a:r>
            <a:r>
              <a:rPr b="0"/>
              <a:t> Monitoring and analyzing mental health trends on a large scale, providing valuable insights for public health policies and interventions.</a:t>
            </a:r>
          </a:p>
          <a:p>
            <a:pPr marL="285750" indent="-285750">
              <a:buClr>
                <a:srgbClr val="000000"/>
              </a:buClr>
              <a:buSzPct val="100000"/>
              <a:buFont typeface="Arial"/>
              <a:buChar char="•"/>
              <a:defRPr sz="1600"/>
            </a:pPr>
            <a:endParaRPr b="0"/>
          </a:p>
          <a:p>
            <a:pPr marL="285750" indent="-285750">
              <a:buClr>
                <a:srgbClr val="000000"/>
              </a:buClr>
              <a:buSzPct val="100000"/>
              <a:buFont typeface="Arial"/>
              <a:buChar char="•"/>
              <a:defRPr sz="1600" b="1"/>
            </a:pPr>
            <a:r>
              <a:t>Corporate Well-being Monitoring</a:t>
            </a:r>
            <a:r>
              <a:rPr b="0"/>
              <a:t>: Utilizing the model to observe employee mental health expressions, allowing companies to implement targeted well-being programs.</a:t>
            </a:r>
          </a:p>
          <a:p>
            <a:pPr marL="285750" indent="-285750">
              <a:buClr>
                <a:srgbClr val="000000"/>
              </a:buClr>
              <a:buSzPct val="100000"/>
              <a:buFont typeface="Arial"/>
              <a:buChar char="•"/>
              <a:defRPr sz="1600"/>
            </a:pPr>
            <a:endParaRPr b="0"/>
          </a:p>
          <a:p>
            <a:pPr marL="285750" indent="-285750">
              <a:buClr>
                <a:srgbClr val="000000"/>
              </a:buClr>
              <a:buSzPct val="100000"/>
              <a:buFont typeface="Arial"/>
              <a:buChar char="•"/>
              <a:defRPr sz="1600" b="1"/>
            </a:pPr>
            <a:r>
              <a:t>Academic Research Insights:</a:t>
            </a:r>
            <a:r>
              <a:rPr b="0"/>
              <a:t> Enabling researchers to analyze social media content for studies on the relationship between online expressions and mental health.</a:t>
            </a:r>
          </a:p>
          <a:p>
            <a:pPr marL="285750" indent="-285750">
              <a:buClr>
                <a:srgbClr val="000000"/>
              </a:buClr>
              <a:buSzPct val="100000"/>
              <a:buFont typeface="Arial"/>
              <a:buChar char="•"/>
              <a:defRPr sz="1600"/>
            </a:pPr>
            <a:endParaRPr b="0"/>
          </a:p>
          <a:p>
            <a:pPr marL="285750" indent="-285750">
              <a:buClr>
                <a:srgbClr val="000000"/>
              </a:buClr>
              <a:buSzPct val="100000"/>
              <a:buFont typeface="Arial"/>
              <a:buChar char="•"/>
              <a:defRPr sz="1600" b="1"/>
            </a:pPr>
            <a:r>
              <a:t>Customized Mental Health Outreach:</a:t>
            </a:r>
            <a:r>
              <a:rPr b="0"/>
              <a:t> Implementing targeted outreach initiatives on social media platforms based on the model's identification of users at risk of depression.</a:t>
            </a:r>
          </a:p>
        </p:txBody>
      </p:sp>
      <p:sp>
        <p:nvSpPr>
          <p:cNvPr id="188" name="TextBox 1"/>
          <p:cNvSpPr txBox="1"/>
          <p:nvPr/>
        </p:nvSpPr>
        <p:spPr>
          <a:xfrm>
            <a:off x="419248" y="6259710"/>
            <a:ext cx="458566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solidFill>
                  <a:srgbClr val="A6A6A6"/>
                </a:solidFill>
              </a:defRPr>
            </a:lvl1pPr>
          </a:lstStyle>
          <a:p>
            <a:r>
              <a:rPr lang="en-IN" dirty="0"/>
              <a:t>17-05-2024</a:t>
            </a:r>
            <a:endParaRPr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Google Shape;97;p2"/>
          <p:cNvSpPr txBox="1">
            <a:spLocks noGrp="1"/>
          </p:cNvSpPr>
          <p:nvPr>
            <p:ph type="body" sz="quarter" idx="1"/>
          </p:nvPr>
        </p:nvSpPr>
        <p:spPr>
          <a:xfrm>
            <a:off x="337930" y="1308368"/>
            <a:ext cx="8229601" cy="824949"/>
          </a:xfrm>
          <a:prstGeom prst="rect">
            <a:avLst/>
          </a:prstGeom>
        </p:spPr>
        <p:txBody>
          <a:bodyPr/>
          <a:lstStyle>
            <a:lvl1pPr marL="139700" indent="63500">
              <a:spcBef>
                <a:spcPts val="600"/>
              </a:spcBef>
              <a:buSzTx/>
              <a:buNone/>
              <a:defRPr>
                <a:latin typeface="Times New Roman"/>
                <a:ea typeface="Times New Roman"/>
                <a:cs typeface="Times New Roman"/>
                <a:sym typeface="Times New Roman"/>
              </a:defRPr>
            </a:lvl1pPr>
          </a:lstStyle>
          <a:p>
            <a:r>
              <a:t>Sentiment Analysis : </a:t>
            </a:r>
          </a:p>
        </p:txBody>
      </p:sp>
      <p:pic>
        <p:nvPicPr>
          <p:cNvPr id="197" name="Google Shape;98;p2" descr="Google Shape;98;p2"/>
          <p:cNvPicPr>
            <a:picLocks noChangeAspect="1"/>
          </p:cNvPicPr>
          <p:nvPr/>
        </p:nvPicPr>
        <p:blipFill>
          <a:blip r:embed="rId2"/>
          <a:stretch>
            <a:fillRect/>
          </a:stretch>
        </p:blipFill>
        <p:spPr>
          <a:xfrm>
            <a:off x="228600" y="553352"/>
            <a:ext cx="2237740" cy="755017"/>
          </a:xfrm>
          <a:prstGeom prst="rect">
            <a:avLst/>
          </a:prstGeom>
          <a:ln w="12700">
            <a:miter lim="400000"/>
          </a:ln>
        </p:spPr>
      </p:pic>
      <p:sp>
        <p:nvSpPr>
          <p:cNvPr id="198" name="Google Shape;101;p2"/>
          <p:cNvSpPr txBox="1">
            <a:spLocks noGrp="1"/>
          </p:cNvSpPr>
          <p:nvPr>
            <p:ph type="sldNum" sz="quarter" idx="2"/>
          </p:nvPr>
        </p:nvSpPr>
        <p:spPr>
          <a:xfrm>
            <a:off x="8428216" y="6414780"/>
            <a:ext cx="258584"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pic>
        <p:nvPicPr>
          <p:cNvPr id="199" name="Picture 4" descr="Picture 4"/>
          <p:cNvPicPr>
            <a:picLocks noChangeAspect="1"/>
          </p:cNvPicPr>
          <p:nvPr/>
        </p:nvPicPr>
        <p:blipFill>
          <a:blip r:embed="rId3"/>
          <a:stretch>
            <a:fillRect/>
          </a:stretch>
        </p:blipFill>
        <p:spPr>
          <a:xfrm>
            <a:off x="669206" y="1958301"/>
            <a:ext cx="3430359" cy="4763174"/>
          </a:xfrm>
          <a:prstGeom prst="rect">
            <a:avLst/>
          </a:prstGeom>
          <a:ln w="12700">
            <a:miter lim="400000"/>
          </a:ln>
        </p:spPr>
      </p:pic>
      <p:pic>
        <p:nvPicPr>
          <p:cNvPr id="200" name="Picture 2" descr="Picture 2"/>
          <p:cNvPicPr>
            <a:picLocks noChangeAspect="1"/>
          </p:cNvPicPr>
          <p:nvPr/>
        </p:nvPicPr>
        <p:blipFill>
          <a:blip r:embed="rId4"/>
          <a:srcRect r="29982"/>
          <a:stretch>
            <a:fillRect/>
          </a:stretch>
        </p:blipFill>
        <p:spPr>
          <a:xfrm>
            <a:off x="4022337" y="1593178"/>
            <a:ext cx="4537456" cy="4763173"/>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Google Shape;97;p2"/>
          <p:cNvSpPr txBox="1">
            <a:spLocks noGrp="1"/>
          </p:cNvSpPr>
          <p:nvPr>
            <p:ph type="body" sz="quarter" idx="1"/>
          </p:nvPr>
        </p:nvSpPr>
        <p:spPr>
          <a:xfrm>
            <a:off x="337930" y="1308368"/>
            <a:ext cx="8229601" cy="824949"/>
          </a:xfrm>
          <a:prstGeom prst="rect">
            <a:avLst/>
          </a:prstGeom>
        </p:spPr>
        <p:txBody>
          <a:bodyPr/>
          <a:lstStyle>
            <a:lvl1pPr marL="139700" indent="63500">
              <a:spcBef>
                <a:spcPts val="600"/>
              </a:spcBef>
              <a:buSzTx/>
              <a:buNone/>
              <a:defRPr>
                <a:latin typeface="Times New Roman"/>
                <a:ea typeface="Times New Roman"/>
                <a:cs typeface="Times New Roman"/>
                <a:sym typeface="Times New Roman"/>
              </a:defRPr>
            </a:lvl1pPr>
          </a:lstStyle>
          <a:p>
            <a:r>
              <a:t>Architecture Diagram</a:t>
            </a:r>
          </a:p>
        </p:txBody>
      </p:sp>
      <p:pic>
        <p:nvPicPr>
          <p:cNvPr id="203" name="Google Shape;98;p2" descr="Google Shape;98;p2"/>
          <p:cNvPicPr>
            <a:picLocks noChangeAspect="1"/>
          </p:cNvPicPr>
          <p:nvPr/>
        </p:nvPicPr>
        <p:blipFill>
          <a:blip r:embed="rId2"/>
          <a:stretch>
            <a:fillRect/>
          </a:stretch>
        </p:blipFill>
        <p:spPr>
          <a:xfrm>
            <a:off x="228600" y="553352"/>
            <a:ext cx="2237740" cy="755017"/>
          </a:xfrm>
          <a:prstGeom prst="rect">
            <a:avLst/>
          </a:prstGeom>
          <a:ln w="12700">
            <a:miter lim="400000"/>
          </a:ln>
        </p:spPr>
      </p:pic>
      <p:sp>
        <p:nvSpPr>
          <p:cNvPr id="204" name="Google Shape;101;p2"/>
          <p:cNvSpPr txBox="1">
            <a:spLocks noGrp="1"/>
          </p:cNvSpPr>
          <p:nvPr>
            <p:ph type="sldNum" sz="quarter" idx="2"/>
          </p:nvPr>
        </p:nvSpPr>
        <p:spPr>
          <a:xfrm>
            <a:off x="8428216" y="6414780"/>
            <a:ext cx="258584"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sp>
        <p:nvSpPr>
          <p:cNvPr id="205" name="Content Placeholder 2"/>
          <p:cNvSpPr txBox="1"/>
          <p:nvPr/>
        </p:nvSpPr>
        <p:spPr>
          <a:xfrm>
            <a:off x="492979" y="2063382"/>
            <a:ext cx="8138161" cy="45259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marL="342900" indent="-342900">
              <a:spcBef>
                <a:spcPts val="400"/>
              </a:spcBef>
              <a:buClr>
                <a:srgbClr val="000000"/>
              </a:buClr>
              <a:buSzPct val="100000"/>
              <a:buFont typeface="Arial"/>
              <a:buChar char="•"/>
              <a:defRPr sz="2000"/>
            </a:lvl1pPr>
          </a:lstStyle>
          <a:p>
            <a:r>
              <a:t>LSTM + CNN model:</a:t>
            </a:r>
            <a:endParaRPr sz="3200"/>
          </a:p>
        </p:txBody>
      </p:sp>
      <p:pic>
        <p:nvPicPr>
          <p:cNvPr id="206" name="Picture 2" descr="Picture 2"/>
          <p:cNvPicPr>
            <a:picLocks noChangeAspect="1"/>
          </p:cNvPicPr>
          <p:nvPr/>
        </p:nvPicPr>
        <p:blipFill>
          <a:blip r:embed="rId3"/>
          <a:stretch>
            <a:fillRect/>
          </a:stretch>
        </p:blipFill>
        <p:spPr>
          <a:xfrm>
            <a:off x="790685" y="2483217"/>
            <a:ext cx="7324091" cy="3821430"/>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Google Shape;97;p2"/>
          <p:cNvSpPr txBox="1">
            <a:spLocks noGrp="1"/>
          </p:cNvSpPr>
          <p:nvPr>
            <p:ph type="body" idx="1"/>
          </p:nvPr>
        </p:nvSpPr>
        <p:spPr>
          <a:xfrm>
            <a:off x="457200" y="1435887"/>
            <a:ext cx="8229600" cy="4525963"/>
          </a:xfrm>
          <a:prstGeom prst="rect">
            <a:avLst/>
          </a:prstGeom>
        </p:spPr>
        <p:txBody>
          <a:bodyPr/>
          <a:lstStyle/>
          <a:p>
            <a:pPr marL="139700" indent="63500">
              <a:spcBef>
                <a:spcPts val="600"/>
              </a:spcBef>
              <a:buSzTx/>
              <a:buNone/>
              <a:defRPr>
                <a:latin typeface="Times New Roman"/>
                <a:ea typeface="Times New Roman"/>
                <a:cs typeface="Times New Roman"/>
                <a:sym typeface="Times New Roman"/>
              </a:defRPr>
            </a:pPr>
            <a:r>
              <a:t>UML Diagram</a:t>
            </a:r>
          </a:p>
          <a:p>
            <a:pPr marL="139700" indent="63500">
              <a:spcBef>
                <a:spcPts val="600"/>
              </a:spcBef>
              <a:buSzTx/>
              <a:buNone/>
              <a:defRPr>
                <a:latin typeface="Times New Roman"/>
                <a:ea typeface="Times New Roman"/>
                <a:cs typeface="Times New Roman"/>
                <a:sym typeface="Times New Roman"/>
              </a:defRPr>
            </a:pPr>
            <a:endParaRPr/>
          </a:p>
        </p:txBody>
      </p:sp>
      <p:pic>
        <p:nvPicPr>
          <p:cNvPr id="227" name="Google Shape;98;p2" descr="Google Shape;98;p2"/>
          <p:cNvPicPr>
            <a:picLocks noChangeAspect="1"/>
          </p:cNvPicPr>
          <p:nvPr/>
        </p:nvPicPr>
        <p:blipFill>
          <a:blip r:embed="rId2"/>
          <a:stretch>
            <a:fillRect/>
          </a:stretch>
        </p:blipFill>
        <p:spPr>
          <a:xfrm>
            <a:off x="228600" y="553352"/>
            <a:ext cx="2237740" cy="755017"/>
          </a:xfrm>
          <a:prstGeom prst="rect">
            <a:avLst/>
          </a:prstGeom>
          <a:ln w="12700">
            <a:miter lim="400000"/>
          </a:ln>
        </p:spPr>
      </p:pic>
      <p:sp>
        <p:nvSpPr>
          <p:cNvPr id="228" name="Google Shape;101;p2"/>
          <p:cNvSpPr txBox="1">
            <a:spLocks noGrp="1"/>
          </p:cNvSpPr>
          <p:nvPr>
            <p:ph type="sldNum" sz="quarter" idx="2"/>
          </p:nvPr>
        </p:nvSpPr>
        <p:spPr>
          <a:xfrm>
            <a:off x="8428216" y="6414780"/>
            <a:ext cx="258584"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
        <p:nvSpPr>
          <p:cNvPr id="229" name="TextBox 3"/>
          <p:cNvSpPr txBox="1"/>
          <p:nvPr/>
        </p:nvSpPr>
        <p:spPr>
          <a:xfrm>
            <a:off x="419248" y="6259710"/>
            <a:ext cx="458566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solidFill>
                  <a:srgbClr val="A6A6A6"/>
                </a:solidFill>
              </a:defRPr>
            </a:lvl1pPr>
          </a:lstStyle>
          <a:p>
            <a:r>
              <a:rPr lang="en-IN" dirty="0"/>
              <a:t>17-05-2024</a:t>
            </a:r>
            <a:endParaRPr dirty="0"/>
          </a:p>
        </p:txBody>
      </p:sp>
      <p:pic>
        <p:nvPicPr>
          <p:cNvPr id="230" name="Image" descr="Image"/>
          <p:cNvPicPr>
            <a:picLocks noChangeAspect="1"/>
          </p:cNvPicPr>
          <p:nvPr/>
        </p:nvPicPr>
        <p:blipFill>
          <a:blip r:embed="rId3"/>
          <a:stretch>
            <a:fillRect/>
          </a:stretch>
        </p:blipFill>
        <p:spPr>
          <a:xfrm>
            <a:off x="1229791" y="2028304"/>
            <a:ext cx="6399813" cy="4231406"/>
          </a:xfrm>
          <a:prstGeom prst="rect">
            <a:avLst/>
          </a:prstGeom>
          <a:ln w="12700">
            <a:miter lim="400000"/>
          </a:ln>
        </p:spPr>
      </p:pic>
      <p:sp>
        <p:nvSpPr>
          <p:cNvPr id="5" name="Rectangle 4">
            <a:extLst>
              <a:ext uri="{FF2B5EF4-FFF2-40B4-BE49-F238E27FC236}">
                <a16:creationId xmlns:a16="http://schemas.microsoft.com/office/drawing/2014/main" id="{01FBFD05-7EBD-436D-BFA6-D2D5CC7A77F1}"/>
              </a:ext>
            </a:extLst>
          </p:cNvPr>
          <p:cNvSpPr/>
          <p:nvPr/>
        </p:nvSpPr>
        <p:spPr>
          <a:xfrm>
            <a:off x="2364827" y="2626118"/>
            <a:ext cx="1587061" cy="738662"/>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kumimoji="0" lang="en-US" sz="1400" b="0" i="0" u="none" strike="noStrike" cap="none" spc="0" normalizeH="0" baseline="0" dirty="0">
              <a:ln>
                <a:noFill/>
              </a:ln>
              <a:solidFill>
                <a:srgbClr val="000000"/>
              </a:solidFill>
              <a:effectLst/>
              <a:uFillTx/>
              <a:latin typeface="+mn-lt"/>
              <a:ea typeface="+mn-ea"/>
              <a:cs typeface="+mn-cs"/>
              <a:sym typeface="Arial"/>
            </a:endParaRPr>
          </a:p>
          <a:p>
            <a:r>
              <a:rPr kumimoji="0" lang="en-US" sz="1400" b="0" i="0" u="none" strike="noStrike" cap="none" spc="0" normalizeH="0" baseline="0" dirty="0">
                <a:ln>
                  <a:noFill/>
                </a:ln>
                <a:solidFill>
                  <a:srgbClr val="000000"/>
                </a:solidFill>
                <a:effectLst/>
                <a:uFillTx/>
                <a:latin typeface="+mn-lt"/>
                <a:ea typeface="+mn-ea"/>
                <a:cs typeface="+mn-cs"/>
                <a:sym typeface="Arial"/>
              </a:rPr>
              <a:t>Twitter Comments</a:t>
            </a:r>
            <a:endParaRPr kumimoji="0" lang="en-IN" sz="1400" b="0" i="0" u="none" strike="noStrike" cap="none" spc="0" normalizeH="0" baseline="0" dirty="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dirty="0">
              <a:ln>
                <a:noFill/>
              </a:ln>
              <a:solidFill>
                <a:srgbClr val="000000"/>
              </a:solidFill>
              <a:effectLst/>
              <a:uFillTx/>
              <a:latin typeface="+mn-lt"/>
              <a:ea typeface="+mn-ea"/>
              <a:cs typeface="+mn-cs"/>
              <a:sym typeface="Arial"/>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Google Shape;97;p2"/>
          <p:cNvSpPr txBox="1">
            <a:spLocks noGrp="1"/>
          </p:cNvSpPr>
          <p:nvPr>
            <p:ph type="body" idx="1"/>
          </p:nvPr>
        </p:nvSpPr>
        <p:spPr>
          <a:xfrm>
            <a:off x="457200" y="1435887"/>
            <a:ext cx="8229600" cy="4525963"/>
          </a:xfrm>
          <a:prstGeom prst="rect">
            <a:avLst/>
          </a:prstGeom>
        </p:spPr>
        <p:txBody>
          <a:bodyPr/>
          <a:lstStyle/>
          <a:p>
            <a:pPr marL="139700" indent="63500">
              <a:spcBef>
                <a:spcPts val="600"/>
              </a:spcBef>
              <a:buSzTx/>
              <a:buNone/>
              <a:defRPr>
                <a:latin typeface="Times New Roman"/>
                <a:ea typeface="Times New Roman"/>
                <a:cs typeface="Times New Roman"/>
                <a:sym typeface="Times New Roman"/>
              </a:defRPr>
            </a:pPr>
            <a:r>
              <a:t>Result</a:t>
            </a:r>
          </a:p>
          <a:p>
            <a:pPr marL="139700" indent="63500">
              <a:spcBef>
                <a:spcPts val="600"/>
              </a:spcBef>
              <a:buSzTx/>
              <a:buNone/>
              <a:defRPr>
                <a:latin typeface="Times New Roman"/>
                <a:ea typeface="Times New Roman"/>
                <a:cs typeface="Times New Roman"/>
                <a:sym typeface="Times New Roman"/>
              </a:defRPr>
            </a:pPr>
            <a:endParaRPr/>
          </a:p>
        </p:txBody>
      </p:sp>
      <p:pic>
        <p:nvPicPr>
          <p:cNvPr id="281" name="Google Shape;98;p2" descr="Google Shape;98;p2"/>
          <p:cNvPicPr>
            <a:picLocks noChangeAspect="1"/>
          </p:cNvPicPr>
          <p:nvPr/>
        </p:nvPicPr>
        <p:blipFill>
          <a:blip r:embed="rId2"/>
          <a:stretch>
            <a:fillRect/>
          </a:stretch>
        </p:blipFill>
        <p:spPr>
          <a:xfrm>
            <a:off x="228600" y="553352"/>
            <a:ext cx="2237740" cy="755017"/>
          </a:xfrm>
          <a:prstGeom prst="rect">
            <a:avLst/>
          </a:prstGeom>
          <a:ln w="12700">
            <a:miter lim="400000"/>
          </a:ln>
        </p:spPr>
      </p:pic>
      <p:sp>
        <p:nvSpPr>
          <p:cNvPr id="282" name="Google Shape;101;p2"/>
          <p:cNvSpPr txBox="1">
            <a:spLocks noGrp="1"/>
          </p:cNvSpPr>
          <p:nvPr>
            <p:ph type="sldNum" sz="quarter" idx="2"/>
          </p:nvPr>
        </p:nvSpPr>
        <p:spPr>
          <a:xfrm>
            <a:off x="8428216" y="6414780"/>
            <a:ext cx="258584"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
        <p:nvSpPr>
          <p:cNvPr id="283" name="TextBox 3"/>
          <p:cNvSpPr txBox="1"/>
          <p:nvPr/>
        </p:nvSpPr>
        <p:spPr>
          <a:xfrm>
            <a:off x="419248" y="6259710"/>
            <a:ext cx="458566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solidFill>
                  <a:srgbClr val="A6A6A6"/>
                </a:solidFill>
              </a:defRPr>
            </a:lvl1pPr>
          </a:lstStyle>
          <a:p>
            <a:r>
              <a:rPr lang="en-IN" dirty="0"/>
              <a:t>17-05-2024</a:t>
            </a:r>
            <a:endParaRPr dirty="0"/>
          </a:p>
        </p:txBody>
      </p:sp>
      <p:pic>
        <p:nvPicPr>
          <p:cNvPr id="284" name="Image" descr="Image"/>
          <p:cNvPicPr>
            <a:picLocks noChangeAspect="1"/>
          </p:cNvPicPr>
          <p:nvPr/>
        </p:nvPicPr>
        <p:blipFill>
          <a:blip r:embed="rId3"/>
          <a:stretch>
            <a:fillRect/>
          </a:stretch>
        </p:blipFill>
        <p:spPr>
          <a:xfrm>
            <a:off x="1179457" y="2022388"/>
            <a:ext cx="6785086" cy="4194303"/>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Google Shape;97;p2"/>
          <p:cNvSpPr txBox="1">
            <a:spLocks noGrp="1"/>
          </p:cNvSpPr>
          <p:nvPr>
            <p:ph type="body" idx="1"/>
          </p:nvPr>
        </p:nvSpPr>
        <p:spPr>
          <a:xfrm>
            <a:off x="457200" y="1435887"/>
            <a:ext cx="8229600" cy="4525963"/>
          </a:xfrm>
          <a:prstGeom prst="rect">
            <a:avLst/>
          </a:prstGeom>
        </p:spPr>
        <p:txBody>
          <a:bodyPr/>
          <a:lstStyle/>
          <a:p>
            <a:pPr marL="139700" indent="63500">
              <a:spcBef>
                <a:spcPts val="600"/>
              </a:spcBef>
              <a:buSzTx/>
              <a:buNone/>
              <a:defRPr>
                <a:latin typeface="Times New Roman"/>
                <a:ea typeface="Times New Roman"/>
                <a:cs typeface="Times New Roman"/>
                <a:sym typeface="Times New Roman"/>
              </a:defRPr>
            </a:pPr>
            <a:r>
              <a:t>Result</a:t>
            </a:r>
          </a:p>
          <a:p>
            <a:pPr marL="139700" indent="63500">
              <a:spcBef>
                <a:spcPts val="600"/>
              </a:spcBef>
              <a:buSzTx/>
              <a:buNone/>
              <a:defRPr>
                <a:latin typeface="Times New Roman"/>
                <a:ea typeface="Times New Roman"/>
                <a:cs typeface="Times New Roman"/>
                <a:sym typeface="Times New Roman"/>
              </a:defRPr>
            </a:pPr>
            <a:endParaRPr/>
          </a:p>
        </p:txBody>
      </p:sp>
      <p:pic>
        <p:nvPicPr>
          <p:cNvPr id="287" name="Google Shape;98;p2" descr="Google Shape;98;p2"/>
          <p:cNvPicPr>
            <a:picLocks noChangeAspect="1"/>
          </p:cNvPicPr>
          <p:nvPr/>
        </p:nvPicPr>
        <p:blipFill>
          <a:blip r:embed="rId2"/>
          <a:stretch>
            <a:fillRect/>
          </a:stretch>
        </p:blipFill>
        <p:spPr>
          <a:xfrm>
            <a:off x="228600" y="553352"/>
            <a:ext cx="2237740" cy="755017"/>
          </a:xfrm>
          <a:prstGeom prst="rect">
            <a:avLst/>
          </a:prstGeom>
          <a:ln w="12700">
            <a:miter lim="400000"/>
          </a:ln>
        </p:spPr>
      </p:pic>
      <p:sp>
        <p:nvSpPr>
          <p:cNvPr id="288" name="Google Shape;101;p2"/>
          <p:cNvSpPr txBox="1">
            <a:spLocks noGrp="1"/>
          </p:cNvSpPr>
          <p:nvPr>
            <p:ph type="sldNum" sz="quarter" idx="2"/>
          </p:nvPr>
        </p:nvSpPr>
        <p:spPr>
          <a:xfrm>
            <a:off x="8428216" y="6414780"/>
            <a:ext cx="258584"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sp>
        <p:nvSpPr>
          <p:cNvPr id="289" name="TextBox 3"/>
          <p:cNvSpPr txBox="1"/>
          <p:nvPr/>
        </p:nvSpPr>
        <p:spPr>
          <a:xfrm>
            <a:off x="419248" y="6259710"/>
            <a:ext cx="458566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solidFill>
                  <a:srgbClr val="A6A6A6"/>
                </a:solidFill>
              </a:defRPr>
            </a:lvl1pPr>
          </a:lstStyle>
          <a:p>
            <a:r>
              <a:rPr lang="en-IN" dirty="0"/>
              <a:t>17-05-2024</a:t>
            </a:r>
            <a:endParaRPr dirty="0"/>
          </a:p>
        </p:txBody>
      </p:sp>
      <p:pic>
        <p:nvPicPr>
          <p:cNvPr id="290" name="Image" descr="Image"/>
          <p:cNvPicPr>
            <a:picLocks noChangeAspect="1"/>
          </p:cNvPicPr>
          <p:nvPr/>
        </p:nvPicPr>
        <p:blipFill>
          <a:blip r:embed="rId3"/>
          <a:stretch>
            <a:fillRect/>
          </a:stretch>
        </p:blipFill>
        <p:spPr>
          <a:xfrm>
            <a:off x="1163271" y="1966677"/>
            <a:ext cx="7059146" cy="4368878"/>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Google Shape;97;p2"/>
          <p:cNvSpPr txBox="1">
            <a:spLocks noGrp="1"/>
          </p:cNvSpPr>
          <p:nvPr>
            <p:ph type="body" idx="1"/>
          </p:nvPr>
        </p:nvSpPr>
        <p:spPr>
          <a:xfrm>
            <a:off x="457200" y="1435887"/>
            <a:ext cx="8229600" cy="4525963"/>
          </a:xfrm>
          <a:prstGeom prst="rect">
            <a:avLst/>
          </a:prstGeom>
        </p:spPr>
        <p:txBody>
          <a:bodyPr/>
          <a:lstStyle/>
          <a:p>
            <a:pPr marL="139700" indent="63500">
              <a:spcBef>
                <a:spcPts val="600"/>
              </a:spcBef>
              <a:buSzTx/>
              <a:buNone/>
              <a:defRPr>
                <a:latin typeface="Times New Roman"/>
                <a:ea typeface="Times New Roman"/>
                <a:cs typeface="Times New Roman"/>
                <a:sym typeface="Times New Roman"/>
              </a:defRPr>
            </a:pPr>
            <a:r>
              <a:t>Result</a:t>
            </a:r>
          </a:p>
          <a:p>
            <a:pPr marL="139700" indent="63500">
              <a:spcBef>
                <a:spcPts val="600"/>
              </a:spcBef>
              <a:buSzTx/>
              <a:buNone/>
              <a:defRPr>
                <a:latin typeface="Times New Roman"/>
                <a:ea typeface="Times New Roman"/>
                <a:cs typeface="Times New Roman"/>
                <a:sym typeface="Times New Roman"/>
              </a:defRPr>
            </a:pPr>
            <a:endParaRPr/>
          </a:p>
        </p:txBody>
      </p:sp>
      <p:pic>
        <p:nvPicPr>
          <p:cNvPr id="305" name="Google Shape;98;p2" descr="Google Shape;98;p2"/>
          <p:cNvPicPr>
            <a:picLocks noChangeAspect="1"/>
          </p:cNvPicPr>
          <p:nvPr/>
        </p:nvPicPr>
        <p:blipFill>
          <a:blip r:embed="rId2"/>
          <a:stretch>
            <a:fillRect/>
          </a:stretch>
        </p:blipFill>
        <p:spPr>
          <a:xfrm>
            <a:off x="228600" y="553352"/>
            <a:ext cx="2237740" cy="755017"/>
          </a:xfrm>
          <a:prstGeom prst="rect">
            <a:avLst/>
          </a:prstGeom>
          <a:ln w="12700">
            <a:miter lim="400000"/>
          </a:ln>
        </p:spPr>
      </p:pic>
      <p:sp>
        <p:nvSpPr>
          <p:cNvPr id="306" name="Google Shape;101;p2"/>
          <p:cNvSpPr txBox="1">
            <a:spLocks noGrp="1"/>
          </p:cNvSpPr>
          <p:nvPr>
            <p:ph type="sldNum" sz="quarter" idx="2"/>
          </p:nvPr>
        </p:nvSpPr>
        <p:spPr>
          <a:xfrm>
            <a:off x="8428216" y="6414780"/>
            <a:ext cx="258584"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
        <p:nvSpPr>
          <p:cNvPr id="307" name="TextBox 3"/>
          <p:cNvSpPr txBox="1"/>
          <p:nvPr/>
        </p:nvSpPr>
        <p:spPr>
          <a:xfrm>
            <a:off x="419248" y="6259710"/>
            <a:ext cx="458566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solidFill>
                  <a:srgbClr val="A6A6A6"/>
                </a:solidFill>
              </a:defRPr>
            </a:lvl1pPr>
          </a:lstStyle>
          <a:p>
            <a:r>
              <a:rPr lang="en-IN" dirty="0"/>
              <a:t>17-05-2024</a:t>
            </a:r>
            <a:endParaRPr dirty="0"/>
          </a:p>
        </p:txBody>
      </p:sp>
      <p:pic>
        <p:nvPicPr>
          <p:cNvPr id="308" name="Image" descr="Image"/>
          <p:cNvPicPr>
            <a:picLocks noChangeAspect="1"/>
          </p:cNvPicPr>
          <p:nvPr/>
        </p:nvPicPr>
        <p:blipFill>
          <a:blip r:embed="rId3"/>
          <a:stretch>
            <a:fillRect/>
          </a:stretch>
        </p:blipFill>
        <p:spPr>
          <a:xfrm>
            <a:off x="1682750" y="2176701"/>
            <a:ext cx="5778501" cy="596901"/>
          </a:xfrm>
          <a:prstGeom prst="rect">
            <a:avLst/>
          </a:prstGeom>
          <a:ln w="12700">
            <a:miter lim="400000"/>
          </a:ln>
        </p:spPr>
      </p:pic>
      <p:pic>
        <p:nvPicPr>
          <p:cNvPr id="309" name="Image" descr="Image"/>
          <p:cNvPicPr>
            <a:picLocks noChangeAspect="1"/>
          </p:cNvPicPr>
          <p:nvPr/>
        </p:nvPicPr>
        <p:blipFill>
          <a:blip r:embed="rId4"/>
          <a:stretch>
            <a:fillRect/>
          </a:stretch>
        </p:blipFill>
        <p:spPr>
          <a:xfrm>
            <a:off x="1445448" y="3641934"/>
            <a:ext cx="5600701" cy="199390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Google Shape;97;p2"/>
          <p:cNvSpPr txBox="1">
            <a:spLocks noGrp="1"/>
          </p:cNvSpPr>
          <p:nvPr>
            <p:ph type="body" idx="1"/>
          </p:nvPr>
        </p:nvSpPr>
        <p:spPr>
          <a:xfrm>
            <a:off x="377223" y="1400341"/>
            <a:ext cx="8229601" cy="4525964"/>
          </a:xfrm>
          <a:prstGeom prst="rect">
            <a:avLst/>
          </a:prstGeom>
        </p:spPr>
        <p:txBody>
          <a:bodyPr/>
          <a:lstStyle/>
          <a:p>
            <a:pPr marL="139700" indent="63500">
              <a:spcBef>
                <a:spcPts val="600"/>
              </a:spcBef>
              <a:buSzTx/>
              <a:buNone/>
              <a:defRPr>
                <a:latin typeface="Times New Roman"/>
                <a:ea typeface="Times New Roman"/>
                <a:cs typeface="Times New Roman"/>
                <a:sym typeface="Times New Roman"/>
              </a:defRPr>
            </a:pPr>
            <a:r>
              <a:t>Result</a:t>
            </a:r>
          </a:p>
          <a:p>
            <a:pPr marL="139700" indent="63500">
              <a:spcBef>
                <a:spcPts val="600"/>
              </a:spcBef>
              <a:buSzTx/>
              <a:buNone/>
              <a:defRPr>
                <a:latin typeface="Times New Roman"/>
                <a:ea typeface="Times New Roman"/>
                <a:cs typeface="Times New Roman"/>
                <a:sym typeface="Times New Roman"/>
              </a:defRPr>
            </a:pPr>
            <a:endParaRPr/>
          </a:p>
        </p:txBody>
      </p:sp>
      <p:pic>
        <p:nvPicPr>
          <p:cNvPr id="312" name="Google Shape;98;p2" descr="Google Shape;98;p2"/>
          <p:cNvPicPr>
            <a:picLocks noChangeAspect="1"/>
          </p:cNvPicPr>
          <p:nvPr/>
        </p:nvPicPr>
        <p:blipFill>
          <a:blip r:embed="rId2"/>
          <a:stretch>
            <a:fillRect/>
          </a:stretch>
        </p:blipFill>
        <p:spPr>
          <a:xfrm>
            <a:off x="228600" y="553352"/>
            <a:ext cx="2237740" cy="755017"/>
          </a:xfrm>
          <a:prstGeom prst="rect">
            <a:avLst/>
          </a:prstGeom>
          <a:ln w="12700">
            <a:miter lim="400000"/>
          </a:ln>
        </p:spPr>
      </p:pic>
      <p:sp>
        <p:nvSpPr>
          <p:cNvPr id="313" name="Google Shape;101;p2"/>
          <p:cNvSpPr txBox="1">
            <a:spLocks noGrp="1"/>
          </p:cNvSpPr>
          <p:nvPr>
            <p:ph type="sldNum" sz="quarter" idx="2"/>
          </p:nvPr>
        </p:nvSpPr>
        <p:spPr>
          <a:xfrm>
            <a:off x="8428216" y="6414780"/>
            <a:ext cx="258584"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
        <p:nvSpPr>
          <p:cNvPr id="314" name="TextBox 3"/>
          <p:cNvSpPr txBox="1"/>
          <p:nvPr/>
        </p:nvSpPr>
        <p:spPr>
          <a:xfrm>
            <a:off x="419248" y="6259710"/>
            <a:ext cx="458566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solidFill>
                  <a:srgbClr val="A6A6A6"/>
                </a:solidFill>
              </a:defRPr>
            </a:lvl1pPr>
          </a:lstStyle>
          <a:p>
            <a:r>
              <a:rPr lang="en-IN" dirty="0"/>
              <a:t>17-05-2024</a:t>
            </a:r>
            <a:endParaRPr dirty="0"/>
          </a:p>
        </p:txBody>
      </p:sp>
      <p:pic>
        <p:nvPicPr>
          <p:cNvPr id="315" name="Image" descr="Image"/>
          <p:cNvPicPr>
            <a:picLocks noChangeAspect="1"/>
          </p:cNvPicPr>
          <p:nvPr/>
        </p:nvPicPr>
        <p:blipFill>
          <a:blip r:embed="rId3"/>
          <a:stretch>
            <a:fillRect/>
          </a:stretch>
        </p:blipFill>
        <p:spPr>
          <a:xfrm>
            <a:off x="1733544" y="1453126"/>
            <a:ext cx="7430821" cy="4661827"/>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Google Shape;97;p2"/>
          <p:cNvSpPr txBox="1">
            <a:spLocks noGrp="1"/>
          </p:cNvSpPr>
          <p:nvPr>
            <p:ph type="body" sz="quarter" idx="1"/>
          </p:nvPr>
        </p:nvSpPr>
        <p:spPr>
          <a:xfrm>
            <a:off x="457200" y="1454284"/>
            <a:ext cx="2009140" cy="585952"/>
          </a:xfrm>
          <a:prstGeom prst="rect">
            <a:avLst/>
          </a:prstGeom>
        </p:spPr>
        <p:txBody>
          <a:bodyPr/>
          <a:lstStyle>
            <a:lvl1pPr marL="0" indent="0">
              <a:spcBef>
                <a:spcPts val="0"/>
              </a:spcBef>
              <a:buSzTx/>
              <a:buNone/>
              <a:defRPr>
                <a:latin typeface="Times New Roman"/>
                <a:ea typeface="Times New Roman"/>
                <a:cs typeface="Times New Roman"/>
                <a:sym typeface="Times New Roman"/>
              </a:defRPr>
            </a:lvl1pPr>
          </a:lstStyle>
          <a:p>
            <a:r>
              <a:t>  Abstract</a:t>
            </a:r>
          </a:p>
        </p:txBody>
      </p:sp>
      <p:pic>
        <p:nvPicPr>
          <p:cNvPr id="116" name="Google Shape;98;p2" descr="Google Shape;98;p2"/>
          <p:cNvPicPr>
            <a:picLocks noChangeAspect="1"/>
          </p:cNvPicPr>
          <p:nvPr/>
        </p:nvPicPr>
        <p:blipFill>
          <a:blip r:embed="rId2"/>
          <a:stretch>
            <a:fillRect/>
          </a:stretch>
        </p:blipFill>
        <p:spPr>
          <a:xfrm>
            <a:off x="228600" y="553352"/>
            <a:ext cx="2237740" cy="755017"/>
          </a:xfrm>
          <a:prstGeom prst="rect">
            <a:avLst/>
          </a:prstGeom>
          <a:ln w="12700">
            <a:miter lim="400000"/>
          </a:ln>
        </p:spPr>
      </p:pic>
      <p:sp>
        <p:nvSpPr>
          <p:cNvPr id="117" name="Google Shape;99;p2"/>
          <p:cNvSpPr txBox="1"/>
          <p:nvPr/>
        </p:nvSpPr>
        <p:spPr>
          <a:xfrm>
            <a:off x="502925" y="6400435"/>
            <a:ext cx="2042150" cy="276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spAutoFit/>
          </a:bodyPr>
          <a:lstStyle>
            <a:lvl1pPr>
              <a:defRPr sz="1200" b="1">
                <a:solidFill>
                  <a:srgbClr val="888888"/>
                </a:solidFill>
                <a:latin typeface="Calibri"/>
                <a:ea typeface="Calibri"/>
                <a:cs typeface="Calibri"/>
                <a:sym typeface="Calibri"/>
              </a:defRPr>
            </a:lvl1pPr>
          </a:lstStyle>
          <a:p>
            <a:r>
              <a:rPr lang="en-IN" dirty="0"/>
              <a:t>17-05-2024</a:t>
            </a:r>
            <a:endParaRPr dirty="0"/>
          </a:p>
        </p:txBody>
      </p:sp>
      <p:sp>
        <p:nvSpPr>
          <p:cNvPr id="118" name="Google Shape;101;p2"/>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
        <p:nvSpPr>
          <p:cNvPr id="119" name="TextBox 6"/>
          <p:cNvSpPr txBox="1"/>
          <p:nvPr/>
        </p:nvSpPr>
        <p:spPr>
          <a:xfrm>
            <a:off x="692106" y="2040234"/>
            <a:ext cx="7759787" cy="3892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85750" indent="-285750" algn="just">
              <a:buClr>
                <a:srgbClr val="000000"/>
              </a:buClr>
              <a:buSzPct val="100000"/>
              <a:buFont typeface="Arial"/>
              <a:buChar char="•"/>
              <a:defRPr sz="1700">
                <a:latin typeface="Times New Roman"/>
                <a:ea typeface="Times New Roman"/>
                <a:cs typeface="Times New Roman"/>
                <a:sym typeface="Times New Roman"/>
              </a:defRPr>
            </a:pPr>
            <a:r>
              <a:rPr dirty="0"/>
              <a:t>Our project is dedicated to developing a proficient and precise method for analyzing psychological indicators of depression through social media, particularly Twitter, utilizing Deep Learning Algorithm techniques.</a:t>
            </a:r>
          </a:p>
          <a:p>
            <a:pPr marL="285750" indent="-285750" algn="just">
              <a:buClr>
                <a:srgbClr val="000000"/>
              </a:buClr>
              <a:buSzPct val="100000"/>
              <a:buFont typeface="Arial"/>
              <a:buChar char="•"/>
              <a:defRPr sz="1700">
                <a:latin typeface="Times New Roman"/>
                <a:ea typeface="Times New Roman"/>
                <a:cs typeface="Times New Roman"/>
                <a:sym typeface="Times New Roman"/>
              </a:defRPr>
            </a:pPr>
            <a:endParaRPr dirty="0"/>
          </a:p>
          <a:p>
            <a:pPr marL="285750" indent="-285750" algn="just">
              <a:buClr>
                <a:srgbClr val="000000"/>
              </a:buClr>
              <a:buSzPct val="100000"/>
              <a:buFont typeface="Arial"/>
              <a:buChar char="•"/>
              <a:defRPr sz="1700">
                <a:latin typeface="Times New Roman"/>
                <a:ea typeface="Times New Roman"/>
                <a:cs typeface="Times New Roman"/>
                <a:sym typeface="Times New Roman"/>
              </a:defRPr>
            </a:pPr>
            <a:r>
              <a:rPr dirty="0"/>
              <a:t>Depression is a prevalent mental health concern, and early detection is essential for timely intervention and support.</a:t>
            </a:r>
          </a:p>
          <a:p>
            <a:pPr marL="285750" indent="-285750" algn="just">
              <a:buClr>
                <a:srgbClr val="000000"/>
              </a:buClr>
              <a:buSzPct val="100000"/>
              <a:buFont typeface="Arial"/>
              <a:buChar char="•"/>
              <a:defRPr sz="1700">
                <a:latin typeface="Times New Roman"/>
                <a:ea typeface="Times New Roman"/>
                <a:cs typeface="Times New Roman"/>
                <a:sym typeface="Times New Roman"/>
              </a:defRPr>
            </a:pPr>
            <a:endParaRPr dirty="0"/>
          </a:p>
          <a:p>
            <a:pPr marL="285750" indent="-285750" algn="just">
              <a:buClr>
                <a:srgbClr val="000000"/>
              </a:buClr>
              <a:buSzPct val="100000"/>
              <a:buFont typeface="Arial"/>
              <a:buChar char="•"/>
              <a:defRPr sz="1700">
                <a:latin typeface="Times New Roman"/>
                <a:ea typeface="Times New Roman"/>
                <a:cs typeface="Times New Roman"/>
                <a:sym typeface="Times New Roman"/>
              </a:defRPr>
            </a:pPr>
            <a:r>
              <a:rPr dirty="0"/>
              <a:t>The project encompasses various stages, starting with the preprocessing of social media data to enhance its quality, followed by the extraction of pertinent features related to psychological well-being. These features will then be employed to train and evaluate various ML models.</a:t>
            </a:r>
          </a:p>
          <a:p>
            <a:pPr marL="285750" indent="-285750" algn="just">
              <a:buClr>
                <a:srgbClr val="000000"/>
              </a:buClr>
              <a:buSzPct val="100000"/>
              <a:buFont typeface="Arial"/>
              <a:buChar char="•"/>
              <a:defRPr sz="1700">
                <a:latin typeface="Times New Roman"/>
                <a:ea typeface="Times New Roman"/>
                <a:cs typeface="Times New Roman"/>
                <a:sym typeface="Times New Roman"/>
              </a:defRPr>
            </a:pPr>
            <a:endParaRPr dirty="0"/>
          </a:p>
          <a:p>
            <a:pPr marL="285750" indent="-285750" algn="just">
              <a:buClr>
                <a:srgbClr val="000000"/>
              </a:buClr>
              <a:buSzPct val="100000"/>
              <a:buFont typeface="Arial"/>
              <a:buChar char="•"/>
              <a:defRPr sz="1700">
                <a:latin typeface="Times New Roman"/>
                <a:ea typeface="Times New Roman"/>
                <a:cs typeface="Times New Roman"/>
                <a:sym typeface="Times New Roman"/>
              </a:defRPr>
            </a:pPr>
            <a:r>
              <a:rPr dirty="0"/>
              <a:t>Our proposed approach harnesses the capabilities of Deep Learning to discern intricate patterns and connections within social media content, facilitating accurate classification of psychological states related to depression.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Google Shape;97;p2"/>
          <p:cNvSpPr txBox="1">
            <a:spLocks noGrp="1"/>
          </p:cNvSpPr>
          <p:nvPr>
            <p:ph type="body" idx="1"/>
          </p:nvPr>
        </p:nvSpPr>
        <p:spPr>
          <a:xfrm>
            <a:off x="377223" y="1400341"/>
            <a:ext cx="8229601" cy="4525964"/>
          </a:xfrm>
          <a:prstGeom prst="rect">
            <a:avLst/>
          </a:prstGeom>
        </p:spPr>
        <p:txBody>
          <a:bodyPr/>
          <a:lstStyle/>
          <a:p>
            <a:pPr marL="139700" indent="63500">
              <a:spcBef>
                <a:spcPts val="600"/>
              </a:spcBef>
              <a:buSzTx/>
              <a:buNone/>
              <a:defRPr>
                <a:latin typeface="Times New Roman"/>
                <a:ea typeface="Times New Roman"/>
                <a:cs typeface="Times New Roman"/>
                <a:sym typeface="Times New Roman"/>
              </a:defRPr>
            </a:pPr>
            <a:r>
              <a:t>Result</a:t>
            </a:r>
          </a:p>
          <a:p>
            <a:pPr marL="139700" indent="63500">
              <a:spcBef>
                <a:spcPts val="600"/>
              </a:spcBef>
              <a:buSzTx/>
              <a:buNone/>
              <a:defRPr>
                <a:latin typeface="Times New Roman"/>
                <a:ea typeface="Times New Roman"/>
                <a:cs typeface="Times New Roman"/>
                <a:sym typeface="Times New Roman"/>
              </a:defRPr>
            </a:pPr>
            <a:endParaRPr/>
          </a:p>
        </p:txBody>
      </p:sp>
      <p:pic>
        <p:nvPicPr>
          <p:cNvPr id="318" name="Google Shape;98;p2" descr="Google Shape;98;p2"/>
          <p:cNvPicPr>
            <a:picLocks noChangeAspect="1"/>
          </p:cNvPicPr>
          <p:nvPr/>
        </p:nvPicPr>
        <p:blipFill>
          <a:blip r:embed="rId2"/>
          <a:stretch>
            <a:fillRect/>
          </a:stretch>
        </p:blipFill>
        <p:spPr>
          <a:xfrm>
            <a:off x="228600" y="553352"/>
            <a:ext cx="2237740" cy="755017"/>
          </a:xfrm>
          <a:prstGeom prst="rect">
            <a:avLst/>
          </a:prstGeom>
          <a:ln w="12700">
            <a:miter lim="400000"/>
          </a:ln>
        </p:spPr>
      </p:pic>
      <p:sp>
        <p:nvSpPr>
          <p:cNvPr id="319" name="Google Shape;101;p2"/>
          <p:cNvSpPr txBox="1">
            <a:spLocks noGrp="1"/>
          </p:cNvSpPr>
          <p:nvPr>
            <p:ph type="sldNum" sz="quarter" idx="2"/>
          </p:nvPr>
        </p:nvSpPr>
        <p:spPr>
          <a:xfrm>
            <a:off x="8428216" y="6414780"/>
            <a:ext cx="258584"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
        <p:nvSpPr>
          <p:cNvPr id="320" name="TextBox 3"/>
          <p:cNvSpPr txBox="1"/>
          <p:nvPr/>
        </p:nvSpPr>
        <p:spPr>
          <a:xfrm>
            <a:off x="419248" y="6259710"/>
            <a:ext cx="458566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solidFill>
                  <a:srgbClr val="A6A6A6"/>
                </a:solidFill>
              </a:defRPr>
            </a:lvl1pPr>
          </a:lstStyle>
          <a:p>
            <a:r>
              <a:rPr lang="en-IN" dirty="0"/>
              <a:t>17-05-2024</a:t>
            </a:r>
            <a:endParaRPr dirty="0"/>
          </a:p>
        </p:txBody>
      </p:sp>
      <p:pic>
        <p:nvPicPr>
          <p:cNvPr id="321" name="Image" descr="Image"/>
          <p:cNvPicPr>
            <a:picLocks noChangeAspect="1"/>
          </p:cNvPicPr>
          <p:nvPr/>
        </p:nvPicPr>
        <p:blipFill>
          <a:blip r:embed="rId3"/>
          <a:stretch>
            <a:fillRect/>
          </a:stretch>
        </p:blipFill>
        <p:spPr>
          <a:xfrm>
            <a:off x="1987070" y="2040761"/>
            <a:ext cx="6901820" cy="4024591"/>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Google Shape;97;p2"/>
          <p:cNvSpPr txBox="1">
            <a:spLocks noGrp="1"/>
          </p:cNvSpPr>
          <p:nvPr>
            <p:ph type="body" sz="quarter" idx="1"/>
          </p:nvPr>
        </p:nvSpPr>
        <p:spPr>
          <a:xfrm>
            <a:off x="2696042" y="2925086"/>
            <a:ext cx="3938223" cy="1403723"/>
          </a:xfrm>
          <a:prstGeom prst="rect">
            <a:avLst/>
          </a:prstGeom>
        </p:spPr>
        <p:txBody>
          <a:bodyPr/>
          <a:lstStyle>
            <a:lvl1pPr marL="139700" indent="63500">
              <a:spcBef>
                <a:spcPts val="600"/>
              </a:spcBef>
              <a:buSzTx/>
              <a:buNone/>
              <a:defRPr b="1">
                <a:latin typeface="Times New Roman"/>
                <a:ea typeface="Times New Roman"/>
                <a:cs typeface="Times New Roman"/>
                <a:sym typeface="Times New Roman"/>
              </a:defRPr>
            </a:lvl1pPr>
          </a:lstStyle>
          <a:p>
            <a:r>
              <a:t>THANK YOU !!</a:t>
            </a:r>
          </a:p>
        </p:txBody>
      </p:sp>
      <p:pic>
        <p:nvPicPr>
          <p:cNvPr id="336" name="Google Shape;98;p2" descr="Google Shape;98;p2"/>
          <p:cNvPicPr>
            <a:picLocks noChangeAspect="1"/>
          </p:cNvPicPr>
          <p:nvPr/>
        </p:nvPicPr>
        <p:blipFill>
          <a:blip r:embed="rId2"/>
          <a:stretch>
            <a:fillRect/>
          </a:stretch>
        </p:blipFill>
        <p:spPr>
          <a:xfrm>
            <a:off x="228600" y="553352"/>
            <a:ext cx="2237740" cy="755017"/>
          </a:xfrm>
          <a:prstGeom prst="rect">
            <a:avLst/>
          </a:prstGeom>
          <a:ln w="12700">
            <a:miter lim="400000"/>
          </a:ln>
        </p:spPr>
      </p:pic>
      <p:sp>
        <p:nvSpPr>
          <p:cNvPr id="337" name="Google Shape;101;p2"/>
          <p:cNvSpPr txBox="1">
            <a:spLocks noGrp="1"/>
          </p:cNvSpPr>
          <p:nvPr>
            <p:ph type="sldNum" sz="quarter" idx="2"/>
          </p:nvPr>
        </p:nvSpPr>
        <p:spPr>
          <a:xfrm>
            <a:off x="8428216" y="6414780"/>
            <a:ext cx="258584"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Google Shape;97;p2"/>
          <p:cNvSpPr txBox="1">
            <a:spLocks noGrp="1"/>
          </p:cNvSpPr>
          <p:nvPr>
            <p:ph type="body" sz="quarter" idx="1"/>
          </p:nvPr>
        </p:nvSpPr>
        <p:spPr>
          <a:xfrm>
            <a:off x="457199" y="1432036"/>
            <a:ext cx="2454168" cy="564933"/>
          </a:xfrm>
          <a:prstGeom prst="rect">
            <a:avLst/>
          </a:prstGeom>
        </p:spPr>
        <p:txBody>
          <a:bodyPr/>
          <a:lstStyle>
            <a:lvl1pPr marL="0" indent="0">
              <a:lnSpc>
                <a:spcPct val="90000"/>
              </a:lnSpc>
              <a:spcBef>
                <a:spcPts val="0"/>
              </a:spcBef>
              <a:buSzTx/>
              <a:buNone/>
              <a:defRPr sz="2700">
                <a:latin typeface="Times New Roman"/>
                <a:ea typeface="Times New Roman"/>
                <a:cs typeface="Times New Roman"/>
                <a:sym typeface="Times New Roman"/>
              </a:defRPr>
            </a:lvl1pPr>
          </a:lstStyle>
          <a:p>
            <a:r>
              <a:t>  Introduction                   </a:t>
            </a:r>
          </a:p>
        </p:txBody>
      </p:sp>
      <p:pic>
        <p:nvPicPr>
          <p:cNvPr id="122" name="Google Shape;98;p2" descr="Google Shape;98;p2"/>
          <p:cNvPicPr>
            <a:picLocks noChangeAspect="1"/>
          </p:cNvPicPr>
          <p:nvPr/>
        </p:nvPicPr>
        <p:blipFill>
          <a:blip r:embed="rId2"/>
          <a:stretch>
            <a:fillRect/>
          </a:stretch>
        </p:blipFill>
        <p:spPr>
          <a:xfrm>
            <a:off x="228600" y="553352"/>
            <a:ext cx="2237740" cy="755017"/>
          </a:xfrm>
          <a:prstGeom prst="rect">
            <a:avLst/>
          </a:prstGeom>
          <a:ln w="12700">
            <a:miter lim="400000"/>
          </a:ln>
        </p:spPr>
      </p:pic>
      <p:sp>
        <p:nvSpPr>
          <p:cNvPr id="123" name="Google Shape;99;p2"/>
          <p:cNvSpPr txBox="1"/>
          <p:nvPr/>
        </p:nvSpPr>
        <p:spPr>
          <a:xfrm>
            <a:off x="502924" y="6400435"/>
            <a:ext cx="2042152" cy="276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spAutoFit/>
          </a:bodyPr>
          <a:lstStyle>
            <a:lvl1pPr>
              <a:defRPr sz="1200" b="1">
                <a:solidFill>
                  <a:srgbClr val="888888"/>
                </a:solidFill>
                <a:latin typeface="Calibri"/>
                <a:ea typeface="Calibri"/>
                <a:cs typeface="Calibri"/>
                <a:sym typeface="Calibri"/>
              </a:defRPr>
            </a:lvl1pPr>
          </a:lstStyle>
          <a:p>
            <a:r>
              <a:rPr lang="en-IN" dirty="0"/>
              <a:t>17-05-2024</a:t>
            </a:r>
            <a:endParaRPr dirty="0"/>
          </a:p>
        </p:txBody>
      </p:sp>
      <p:sp>
        <p:nvSpPr>
          <p:cNvPr id="124" name="Google Shape;101;p2"/>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
        <p:nvSpPr>
          <p:cNvPr id="125" name="TextBox 2"/>
          <p:cNvSpPr txBox="1"/>
          <p:nvPr/>
        </p:nvSpPr>
        <p:spPr>
          <a:xfrm>
            <a:off x="634298" y="1996968"/>
            <a:ext cx="7854383" cy="36009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lvl="2" indent="-342900" algn="just">
              <a:buClr>
                <a:srgbClr val="000000"/>
              </a:buClr>
              <a:buSzPct val="100000"/>
              <a:buFont typeface="Arial" panose="020B0604020202020204" pitchFamily="34" charset="0"/>
              <a:buChar char="•"/>
              <a:defRPr sz="2000">
                <a:latin typeface="Times New Roman"/>
                <a:ea typeface="Times New Roman"/>
                <a:cs typeface="Times New Roman"/>
                <a:sym typeface="Times New Roman"/>
              </a:defRPr>
            </a:pPr>
            <a:r>
              <a:rPr sz="1900" dirty="0"/>
              <a:t>Identifying depression through psychological analysis involves deploying cutting-edge technologies, including Deep Learning Algorithm and Artificial Intelligence (AI). </a:t>
            </a:r>
            <a:endParaRPr lang="en-US" sz="1900" dirty="0"/>
          </a:p>
          <a:p>
            <a:pPr marL="342900" lvl="2" indent="-342900" algn="just">
              <a:buClr>
                <a:srgbClr val="000000"/>
              </a:buClr>
              <a:buSzPct val="100000"/>
              <a:buFont typeface="Arial" panose="020B0604020202020204" pitchFamily="34" charset="0"/>
              <a:buChar char="•"/>
              <a:defRPr sz="2000">
                <a:latin typeface="Times New Roman"/>
                <a:ea typeface="Times New Roman"/>
                <a:cs typeface="Times New Roman"/>
                <a:sym typeface="Times New Roman"/>
              </a:defRPr>
            </a:pPr>
            <a:endParaRPr lang="en-US" sz="1900" dirty="0"/>
          </a:p>
          <a:p>
            <a:pPr marL="342900" lvl="2" indent="-342900" algn="just">
              <a:buClr>
                <a:srgbClr val="000000"/>
              </a:buClr>
              <a:buSzPct val="100000"/>
              <a:buFont typeface="Arial" panose="020B0604020202020204" pitchFamily="34" charset="0"/>
              <a:buChar char="•"/>
              <a:defRPr sz="2000">
                <a:latin typeface="Times New Roman"/>
                <a:ea typeface="Times New Roman"/>
                <a:cs typeface="Times New Roman"/>
                <a:sym typeface="Times New Roman"/>
              </a:defRPr>
            </a:pPr>
            <a:r>
              <a:rPr sz="1900" dirty="0"/>
              <a:t>Notable ML algorithms like Long Short Term Memory (LSTM) and Convolutional Neural Network (CNN) have been explored in our research.</a:t>
            </a:r>
            <a:endParaRPr lang="en-US" sz="1900" dirty="0"/>
          </a:p>
          <a:p>
            <a:pPr marL="342900" lvl="2" indent="-342900" algn="just">
              <a:buClr>
                <a:srgbClr val="000000"/>
              </a:buClr>
              <a:buSzPct val="100000"/>
              <a:buFont typeface="Arial" panose="020B0604020202020204" pitchFamily="34" charset="0"/>
              <a:buChar char="•"/>
              <a:defRPr sz="2000">
                <a:latin typeface="Times New Roman"/>
                <a:ea typeface="Times New Roman"/>
                <a:cs typeface="Times New Roman"/>
                <a:sym typeface="Times New Roman"/>
              </a:defRPr>
            </a:pPr>
            <a:endParaRPr lang="en-US" sz="1900" dirty="0"/>
          </a:p>
          <a:p>
            <a:pPr marL="342900" lvl="2" indent="-342900" algn="just">
              <a:buClr>
                <a:srgbClr val="000000"/>
              </a:buClr>
              <a:buSzPct val="100000"/>
              <a:buFont typeface="Arial" panose="020B0604020202020204" pitchFamily="34" charset="0"/>
              <a:buChar char="•"/>
              <a:defRPr sz="2000">
                <a:latin typeface="Times New Roman"/>
                <a:ea typeface="Times New Roman"/>
                <a:cs typeface="Times New Roman"/>
                <a:sym typeface="Times New Roman"/>
              </a:defRPr>
            </a:pPr>
            <a:r>
              <a:rPr sz="1900" dirty="0"/>
              <a:t>Our findings indicate that the LSTM+CNN model exhibits commendable accuracy in addressing the challenge of depression identification. </a:t>
            </a:r>
            <a:endParaRPr lang="en-US" sz="1900" dirty="0"/>
          </a:p>
          <a:p>
            <a:pPr marL="342900" lvl="2" indent="-342900" algn="just">
              <a:buClr>
                <a:srgbClr val="000000"/>
              </a:buClr>
              <a:buSzPct val="100000"/>
              <a:buFont typeface="Arial" panose="020B0604020202020204" pitchFamily="34" charset="0"/>
              <a:buChar char="•"/>
              <a:defRPr sz="2000">
                <a:latin typeface="Times New Roman"/>
                <a:ea typeface="Times New Roman"/>
                <a:cs typeface="Times New Roman"/>
                <a:sym typeface="Times New Roman"/>
              </a:defRPr>
            </a:pPr>
            <a:endParaRPr lang="en-US" sz="1900" dirty="0"/>
          </a:p>
          <a:p>
            <a:pPr marL="342900" lvl="2" indent="-342900" algn="just">
              <a:buClr>
                <a:srgbClr val="000000"/>
              </a:buClr>
              <a:buSzPct val="100000"/>
              <a:buFont typeface="Arial" panose="020B0604020202020204" pitchFamily="34" charset="0"/>
              <a:buChar char="•"/>
              <a:defRPr sz="2000">
                <a:latin typeface="Times New Roman"/>
                <a:ea typeface="Times New Roman"/>
                <a:cs typeface="Times New Roman"/>
                <a:sym typeface="Times New Roman"/>
              </a:defRPr>
            </a:pPr>
            <a:r>
              <a:rPr sz="1900" dirty="0"/>
              <a:t>The younger generation, active on social media, utilizes these platforms to express thoughts and opinions on diverse topics and situations.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Google Shape;97;p2"/>
          <p:cNvSpPr txBox="1">
            <a:spLocks noGrp="1"/>
          </p:cNvSpPr>
          <p:nvPr>
            <p:ph type="body" sz="quarter" idx="1"/>
          </p:nvPr>
        </p:nvSpPr>
        <p:spPr>
          <a:xfrm>
            <a:off x="457199" y="1432037"/>
            <a:ext cx="2454168" cy="564932"/>
          </a:xfrm>
          <a:prstGeom prst="rect">
            <a:avLst/>
          </a:prstGeom>
        </p:spPr>
        <p:txBody>
          <a:bodyPr/>
          <a:lstStyle>
            <a:lvl1pPr marL="0" indent="0">
              <a:lnSpc>
                <a:spcPct val="90000"/>
              </a:lnSpc>
              <a:spcBef>
                <a:spcPts val="0"/>
              </a:spcBef>
              <a:buSzTx/>
              <a:buNone/>
              <a:defRPr sz="2700">
                <a:latin typeface="Times New Roman"/>
                <a:ea typeface="Times New Roman"/>
                <a:cs typeface="Times New Roman"/>
                <a:sym typeface="Times New Roman"/>
              </a:defRPr>
            </a:lvl1pPr>
          </a:lstStyle>
          <a:p>
            <a:r>
              <a:t>  Motivation                   </a:t>
            </a:r>
          </a:p>
        </p:txBody>
      </p:sp>
      <p:pic>
        <p:nvPicPr>
          <p:cNvPr id="128" name="Google Shape;98;p2" descr="Google Shape;98;p2"/>
          <p:cNvPicPr>
            <a:picLocks noChangeAspect="1"/>
          </p:cNvPicPr>
          <p:nvPr/>
        </p:nvPicPr>
        <p:blipFill>
          <a:blip r:embed="rId2"/>
          <a:stretch>
            <a:fillRect/>
          </a:stretch>
        </p:blipFill>
        <p:spPr>
          <a:xfrm>
            <a:off x="228600" y="553352"/>
            <a:ext cx="2237740" cy="755017"/>
          </a:xfrm>
          <a:prstGeom prst="rect">
            <a:avLst/>
          </a:prstGeom>
          <a:ln w="12700">
            <a:miter lim="400000"/>
          </a:ln>
        </p:spPr>
      </p:pic>
      <p:sp>
        <p:nvSpPr>
          <p:cNvPr id="129" name="Google Shape;99;p2"/>
          <p:cNvSpPr txBox="1"/>
          <p:nvPr/>
        </p:nvSpPr>
        <p:spPr>
          <a:xfrm>
            <a:off x="502925" y="6400435"/>
            <a:ext cx="2042150" cy="276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spAutoFit/>
          </a:bodyPr>
          <a:lstStyle>
            <a:lvl1pPr>
              <a:defRPr sz="1200" b="1">
                <a:solidFill>
                  <a:srgbClr val="888888"/>
                </a:solidFill>
                <a:latin typeface="Calibri"/>
                <a:ea typeface="Calibri"/>
                <a:cs typeface="Calibri"/>
                <a:sym typeface="Calibri"/>
              </a:defRPr>
            </a:lvl1pPr>
          </a:lstStyle>
          <a:p>
            <a:r>
              <a:rPr lang="en-IN" dirty="0"/>
              <a:t>17-05-2024</a:t>
            </a:r>
            <a:endParaRPr dirty="0"/>
          </a:p>
        </p:txBody>
      </p:sp>
      <p:sp>
        <p:nvSpPr>
          <p:cNvPr id="130" name="Google Shape;101;p2"/>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
        <p:nvSpPr>
          <p:cNvPr id="131" name="TextBox 2"/>
          <p:cNvSpPr txBox="1"/>
          <p:nvPr/>
        </p:nvSpPr>
        <p:spPr>
          <a:xfrm>
            <a:off x="644809" y="1828750"/>
            <a:ext cx="7854382" cy="44781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buClr>
                <a:srgbClr val="000000"/>
              </a:buClr>
              <a:buSzPct val="100000"/>
              <a:buFont typeface="Arial"/>
              <a:buChar char="•"/>
              <a:defRPr sz="2000">
                <a:latin typeface="Times New Roman"/>
                <a:ea typeface="Times New Roman"/>
                <a:cs typeface="Times New Roman"/>
                <a:sym typeface="Times New Roman"/>
              </a:defRPr>
            </a:pPr>
            <a:r>
              <a:rPr sz="1900" dirty="0"/>
              <a:t> </a:t>
            </a:r>
            <a:r>
              <a:rPr sz="1900" b="1" dirty="0"/>
              <a:t>Understanding Human Behavior </a:t>
            </a:r>
            <a:r>
              <a:rPr sz="1900" dirty="0"/>
              <a:t>: Analyzing tweets offers valuable insights into human behavior and attitudes, providing a real-time glimpse into societal trends and perceptions.</a:t>
            </a:r>
          </a:p>
          <a:p>
            <a:pPr algn="just">
              <a:defRPr sz="2000">
                <a:latin typeface="Times New Roman"/>
                <a:ea typeface="Times New Roman"/>
                <a:cs typeface="Times New Roman"/>
                <a:sym typeface="Times New Roman"/>
              </a:defRPr>
            </a:pPr>
            <a:endParaRPr sz="1900" dirty="0"/>
          </a:p>
          <a:p>
            <a:pPr algn="just">
              <a:buClr>
                <a:srgbClr val="000000"/>
              </a:buClr>
              <a:buSzPct val="100000"/>
              <a:buFont typeface="Arial"/>
              <a:buChar char="•"/>
              <a:defRPr sz="2000">
                <a:latin typeface="Times New Roman"/>
                <a:ea typeface="Times New Roman"/>
                <a:cs typeface="Times New Roman"/>
                <a:sym typeface="Times New Roman"/>
              </a:defRPr>
            </a:pPr>
            <a:r>
              <a:rPr sz="1900" dirty="0"/>
              <a:t> </a:t>
            </a:r>
            <a:r>
              <a:rPr sz="1900" b="1" dirty="0"/>
              <a:t>Predictive Analytics </a:t>
            </a:r>
            <a:r>
              <a:rPr sz="1900" dirty="0"/>
              <a:t>: Through advanced analytics, such as sentiment analysis, social media data can be used to develop predictive models, enhancing decision-making and strategy development.</a:t>
            </a:r>
          </a:p>
          <a:p>
            <a:pPr algn="just">
              <a:defRPr sz="2000">
                <a:latin typeface="Times New Roman"/>
                <a:ea typeface="Times New Roman"/>
                <a:cs typeface="Times New Roman"/>
                <a:sym typeface="Times New Roman"/>
              </a:defRPr>
            </a:pPr>
            <a:endParaRPr sz="1900" dirty="0"/>
          </a:p>
          <a:p>
            <a:pPr algn="just">
              <a:buClr>
                <a:srgbClr val="000000"/>
              </a:buClr>
              <a:buSzPct val="100000"/>
              <a:buFont typeface="Arial"/>
              <a:buChar char="•"/>
              <a:defRPr sz="2000">
                <a:latin typeface="Times New Roman"/>
                <a:ea typeface="Times New Roman"/>
                <a:cs typeface="Times New Roman"/>
                <a:sym typeface="Times New Roman"/>
              </a:defRPr>
            </a:pPr>
            <a:r>
              <a:rPr sz="1900" dirty="0"/>
              <a:t> </a:t>
            </a:r>
            <a:r>
              <a:rPr sz="1900" b="1" dirty="0"/>
              <a:t>Targeted Support </a:t>
            </a:r>
            <a:r>
              <a:rPr sz="1900" dirty="0"/>
              <a:t>: Psychological analysis of tweets enables the identification of individuals in need of support or intervention, allowing for personalized assistance tailored to their specific needs.</a:t>
            </a:r>
          </a:p>
          <a:p>
            <a:pPr algn="just">
              <a:defRPr sz="2000">
                <a:latin typeface="Times New Roman"/>
                <a:ea typeface="Times New Roman"/>
                <a:cs typeface="Times New Roman"/>
                <a:sym typeface="Times New Roman"/>
              </a:defRPr>
            </a:pPr>
            <a:endParaRPr sz="1900" dirty="0"/>
          </a:p>
          <a:p>
            <a:pPr algn="just">
              <a:buClr>
                <a:srgbClr val="000000"/>
              </a:buClr>
              <a:buSzPct val="100000"/>
              <a:buFont typeface="Arial"/>
              <a:buChar char="•"/>
              <a:defRPr sz="2000">
                <a:latin typeface="Times New Roman"/>
                <a:ea typeface="Times New Roman"/>
                <a:cs typeface="Times New Roman"/>
                <a:sym typeface="Times New Roman"/>
              </a:defRPr>
            </a:pPr>
            <a:r>
              <a:rPr sz="1900" dirty="0"/>
              <a:t> </a:t>
            </a:r>
            <a:r>
              <a:rPr sz="1900" b="1" dirty="0"/>
              <a:t>Ethical Considerations </a:t>
            </a:r>
            <a:r>
              <a:rPr sz="1900" dirty="0"/>
              <a:t>: It's essential to prioritize privacy and ethical guidelines when conducting psychological analysis using social media data, ensuring responsible use and minimizing potential risks.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1"/>
          <p:cNvSpPr txBox="1">
            <a:spLocks noGrp="1"/>
          </p:cNvSpPr>
          <p:nvPr>
            <p:ph type="title"/>
          </p:nvPr>
        </p:nvSpPr>
        <p:spPr>
          <a:xfrm>
            <a:off x="2704288" y="359359"/>
            <a:ext cx="4056436" cy="1143001"/>
          </a:xfrm>
          <a:prstGeom prst="rect">
            <a:avLst/>
          </a:prstGeom>
        </p:spPr>
        <p:txBody>
          <a:bodyPr/>
          <a:lstStyle>
            <a:lvl1pPr algn="r">
              <a:defRPr sz="3900"/>
            </a:lvl1pPr>
          </a:lstStyle>
          <a:p>
            <a:r>
              <a:t>Literature Survey</a:t>
            </a:r>
          </a:p>
        </p:txBody>
      </p:sp>
      <p:sp>
        <p:nvSpPr>
          <p:cNvPr id="134" name="Slide Number Placeholder 6"/>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pic>
        <p:nvPicPr>
          <p:cNvPr id="135" name="image2.jpeg" descr="image2.jpeg"/>
          <p:cNvPicPr>
            <a:picLocks noChangeAspect="1"/>
          </p:cNvPicPr>
          <p:nvPr/>
        </p:nvPicPr>
        <p:blipFill>
          <a:blip r:embed="rId2"/>
          <a:stretch>
            <a:fillRect/>
          </a:stretch>
        </p:blipFill>
        <p:spPr>
          <a:xfrm>
            <a:off x="228600" y="553352"/>
            <a:ext cx="2237740" cy="755017"/>
          </a:xfrm>
          <a:prstGeom prst="rect">
            <a:avLst/>
          </a:prstGeom>
          <a:ln w="12700">
            <a:miter lim="400000"/>
          </a:ln>
        </p:spPr>
      </p:pic>
      <p:graphicFrame>
        <p:nvGraphicFramePr>
          <p:cNvPr id="136" name="Table 10"/>
          <p:cNvGraphicFramePr/>
          <p:nvPr>
            <p:extLst>
              <p:ext uri="{D42A27DB-BD31-4B8C-83A1-F6EECF244321}">
                <p14:modId xmlns:p14="http://schemas.microsoft.com/office/powerpoint/2010/main" val="567728010"/>
              </p:ext>
            </p:extLst>
          </p:nvPr>
        </p:nvGraphicFramePr>
        <p:xfrm>
          <a:off x="359924" y="1417640"/>
          <a:ext cx="8555474" cy="4754880"/>
        </p:xfrm>
        <a:graphic>
          <a:graphicData uri="http://schemas.openxmlformats.org/drawingml/2006/table">
            <a:tbl>
              <a:tblPr>
                <a:tableStyleId>{4C3C2611-4C71-4FC5-86AE-919BDF0F9419}</a:tableStyleId>
              </a:tblPr>
              <a:tblGrid>
                <a:gridCol w="600385">
                  <a:extLst>
                    <a:ext uri="{9D8B030D-6E8A-4147-A177-3AD203B41FA5}">
                      <a16:colId xmlns:a16="http://schemas.microsoft.com/office/drawing/2014/main" val="20000"/>
                    </a:ext>
                  </a:extLst>
                </a:gridCol>
                <a:gridCol w="1651056">
                  <a:extLst>
                    <a:ext uri="{9D8B030D-6E8A-4147-A177-3AD203B41FA5}">
                      <a16:colId xmlns:a16="http://schemas.microsoft.com/office/drawing/2014/main" val="20001"/>
                    </a:ext>
                  </a:extLst>
                </a:gridCol>
                <a:gridCol w="1350864">
                  <a:extLst>
                    <a:ext uri="{9D8B030D-6E8A-4147-A177-3AD203B41FA5}">
                      <a16:colId xmlns:a16="http://schemas.microsoft.com/office/drawing/2014/main" val="20002"/>
                    </a:ext>
                  </a:extLst>
                </a:gridCol>
                <a:gridCol w="1425913">
                  <a:extLst>
                    <a:ext uri="{9D8B030D-6E8A-4147-A177-3AD203B41FA5}">
                      <a16:colId xmlns:a16="http://schemas.microsoft.com/office/drawing/2014/main" val="20003"/>
                    </a:ext>
                  </a:extLst>
                </a:gridCol>
                <a:gridCol w="1576008">
                  <a:extLst>
                    <a:ext uri="{9D8B030D-6E8A-4147-A177-3AD203B41FA5}">
                      <a16:colId xmlns:a16="http://schemas.microsoft.com/office/drawing/2014/main" val="20004"/>
                    </a:ext>
                  </a:extLst>
                </a:gridCol>
                <a:gridCol w="1951248">
                  <a:extLst>
                    <a:ext uri="{9D8B030D-6E8A-4147-A177-3AD203B41FA5}">
                      <a16:colId xmlns:a16="http://schemas.microsoft.com/office/drawing/2014/main" val="20005"/>
                    </a:ext>
                  </a:extLst>
                </a:gridCol>
              </a:tblGrid>
              <a:tr h="429578">
                <a:tc>
                  <a:txBody>
                    <a:bodyPr/>
                    <a:lstStyle/>
                    <a:p>
                      <a:pPr algn="l">
                        <a:defRPr sz="1800"/>
                      </a:pPr>
                      <a:r>
                        <a:rPr sz="1400" b="1">
                          <a:sym typeface="Arial"/>
                        </a:rPr>
                        <a:t>S. No</a:t>
                      </a:r>
                    </a:p>
                  </a:txBody>
                  <a:tcPr marL="45720" marR="45720" horzOverflow="overflow"/>
                </a:tc>
                <a:tc>
                  <a:txBody>
                    <a:bodyPr/>
                    <a:lstStyle/>
                    <a:p>
                      <a:pPr algn="l">
                        <a:defRPr sz="1800"/>
                      </a:pPr>
                      <a:r>
                        <a:rPr sz="1400" b="1">
                          <a:sym typeface="Arial"/>
                        </a:rPr>
                        <a:t>Title</a:t>
                      </a:r>
                    </a:p>
                  </a:txBody>
                  <a:tcPr marL="45720" marR="45720" horzOverflow="overflow"/>
                </a:tc>
                <a:tc>
                  <a:txBody>
                    <a:bodyPr/>
                    <a:lstStyle/>
                    <a:p>
                      <a:pPr algn="l">
                        <a:defRPr sz="1800"/>
                      </a:pPr>
                      <a:r>
                        <a:rPr sz="1400" b="1">
                          <a:sym typeface="Arial"/>
                        </a:rPr>
                        <a:t>Author and Publication</a:t>
                      </a:r>
                    </a:p>
                  </a:txBody>
                  <a:tcPr marL="45720" marR="45720" horzOverflow="overflow"/>
                </a:tc>
                <a:tc>
                  <a:txBody>
                    <a:bodyPr/>
                    <a:lstStyle/>
                    <a:p>
                      <a:pPr algn="l">
                        <a:defRPr sz="1800"/>
                      </a:pPr>
                      <a:r>
                        <a:rPr sz="1400" b="1">
                          <a:sym typeface="Arial"/>
                        </a:rPr>
                        <a:t>Journal Name</a:t>
                      </a:r>
                    </a:p>
                  </a:txBody>
                  <a:tcPr marL="45720" marR="45720" horzOverflow="overflow"/>
                </a:tc>
                <a:tc>
                  <a:txBody>
                    <a:bodyPr/>
                    <a:lstStyle/>
                    <a:p>
                      <a:pPr algn="l">
                        <a:defRPr sz="1800"/>
                      </a:pPr>
                      <a:r>
                        <a:rPr sz="1400" b="1">
                          <a:sym typeface="Arial"/>
                        </a:rPr>
                        <a:t>Problem/ Motivation</a:t>
                      </a:r>
                    </a:p>
                  </a:txBody>
                  <a:tcPr marL="45720" marR="45720" horzOverflow="overflow"/>
                </a:tc>
                <a:tc>
                  <a:txBody>
                    <a:bodyPr/>
                    <a:lstStyle/>
                    <a:p>
                      <a:pPr algn="l">
                        <a:defRPr sz="1800"/>
                      </a:pPr>
                      <a:r>
                        <a:rPr sz="1400" b="1">
                          <a:sym typeface="Arial"/>
                        </a:rPr>
                        <a:t>Methodology</a:t>
                      </a:r>
                    </a:p>
                  </a:txBody>
                  <a:tcPr marL="45720" marR="45720" horzOverflow="overflow"/>
                </a:tc>
                <a:extLst>
                  <a:ext uri="{0D108BD9-81ED-4DB2-BD59-A6C34878D82A}">
                    <a16:rowId xmlns:a16="http://schemas.microsoft.com/office/drawing/2014/main" val="10000"/>
                  </a:ext>
                </a:extLst>
              </a:tr>
              <a:tr h="2350787">
                <a:tc>
                  <a:txBody>
                    <a:bodyPr/>
                    <a:lstStyle/>
                    <a:p>
                      <a:pPr algn="l">
                        <a:defRPr sz="1800"/>
                      </a:pPr>
                      <a:r>
                        <a:rPr sz="1400">
                          <a:sym typeface="Arial"/>
                        </a:rPr>
                        <a:t>1</a:t>
                      </a:r>
                    </a:p>
                  </a:txBody>
                  <a:tcPr marL="45720" marR="45720" horzOverflow="overflow"/>
                </a:tc>
                <a:tc>
                  <a:txBody>
                    <a:bodyPr/>
                    <a:lstStyle/>
                    <a:p>
                      <a:pPr algn="l">
                        <a:defRPr sz="1800"/>
                      </a:pPr>
                      <a:r>
                        <a:rPr sz="1400" dirty="0">
                          <a:sym typeface="Arial"/>
                        </a:rPr>
                        <a:t>Sentiment Analysis in Social Media Data for Depression detection Using Artificial Intelligence: A Review</a:t>
                      </a:r>
                    </a:p>
                  </a:txBody>
                  <a:tcPr marL="45720" marR="45720" horzOverflow="overflow"/>
                </a:tc>
                <a:tc>
                  <a:txBody>
                    <a:bodyPr/>
                    <a:lstStyle/>
                    <a:p>
                      <a:pPr algn="l">
                        <a:defRPr sz="1400">
                          <a:sym typeface="Arial"/>
                        </a:defRPr>
                      </a:pPr>
                      <a:r>
                        <a:rPr dirty="0"/>
                        <a:t>Nirmal Varghese Babu, E. Grace Mary </a:t>
                      </a:r>
                      <a:r>
                        <a:rPr dirty="0" err="1"/>
                        <a:t>Kanaga</a:t>
                      </a:r>
                      <a:r>
                        <a:rPr dirty="0"/>
                        <a:t>.</a:t>
                      </a:r>
                    </a:p>
                  </a:txBody>
                  <a:tcPr marL="45720" marR="45720" horzOverflow="overflow"/>
                </a:tc>
                <a:tc>
                  <a:txBody>
                    <a:bodyPr/>
                    <a:lstStyle/>
                    <a:p>
                      <a:pPr algn="l">
                        <a:defRPr sz="1400" b="1">
                          <a:sym typeface="Arial"/>
                        </a:defRPr>
                      </a:pPr>
                      <a:r>
                        <a:rPr dirty="0"/>
                        <a:t>SN Computer Science in 2022</a:t>
                      </a:r>
                    </a:p>
                  </a:txBody>
                  <a:tcPr marL="45720" marR="45720" horzOverflow="overflow"/>
                </a:tc>
                <a:tc>
                  <a:txBody>
                    <a:bodyPr/>
                    <a:lstStyle/>
                    <a:p>
                      <a:pPr algn="l">
                        <a:defRPr sz="1800"/>
                      </a:pPr>
                      <a:r>
                        <a:rPr sz="1400" dirty="0">
                          <a:sym typeface="Arial"/>
                        </a:rPr>
                        <a:t>All the input data consists of </a:t>
                      </a:r>
                      <a:r>
                        <a:rPr sz="1400" b="1" dirty="0">
                          <a:sym typeface="Arial"/>
                        </a:rPr>
                        <a:t>small non relevant</a:t>
                      </a:r>
                      <a:r>
                        <a:rPr sz="1400" dirty="0">
                          <a:sym typeface="Arial"/>
                        </a:rPr>
                        <a:t> words which when included increases the wait time of prediction module</a:t>
                      </a:r>
                    </a:p>
                  </a:txBody>
                  <a:tcPr marL="45720" marR="45720" horzOverflow="overflow"/>
                </a:tc>
                <a:tc>
                  <a:txBody>
                    <a:bodyPr/>
                    <a:lstStyle/>
                    <a:p>
                      <a:pPr algn="l">
                        <a:defRPr sz="1400">
                          <a:sym typeface="Arial"/>
                        </a:defRPr>
                      </a:pPr>
                      <a:r>
                        <a:rPr dirty="0"/>
                        <a:t>Feature Extraction techniques in this paper involves:</a:t>
                      </a:r>
                    </a:p>
                    <a:p>
                      <a:pPr marL="285750" indent="-285750" algn="l">
                        <a:buClr>
                          <a:srgbClr val="000000"/>
                        </a:buClr>
                        <a:buSzPct val="100000"/>
                        <a:buFont typeface="Arial"/>
                        <a:buChar char="•"/>
                        <a:defRPr sz="1400">
                          <a:sym typeface="Arial"/>
                        </a:defRPr>
                      </a:pPr>
                      <a:r>
                        <a:rPr dirty="0"/>
                        <a:t>N-Gram</a:t>
                      </a:r>
                    </a:p>
                    <a:p>
                      <a:pPr marL="285750" indent="-285750" algn="l">
                        <a:buClr>
                          <a:srgbClr val="000000"/>
                        </a:buClr>
                        <a:buSzPct val="100000"/>
                        <a:buFont typeface="Arial"/>
                        <a:buChar char="•"/>
                        <a:defRPr sz="1400">
                          <a:sym typeface="Arial"/>
                        </a:defRPr>
                      </a:pPr>
                      <a:r>
                        <a:rPr b="1" dirty="0"/>
                        <a:t>Tokenization</a:t>
                      </a:r>
                    </a:p>
                    <a:p>
                      <a:pPr marL="285750" indent="-285750" algn="l">
                        <a:buClr>
                          <a:srgbClr val="000000"/>
                        </a:buClr>
                        <a:buSzPct val="100000"/>
                        <a:buFont typeface="Arial"/>
                        <a:buChar char="•"/>
                        <a:defRPr sz="1400">
                          <a:sym typeface="Arial"/>
                        </a:defRPr>
                      </a:pPr>
                      <a:r>
                        <a:rPr dirty="0"/>
                        <a:t>Negation Handling</a:t>
                      </a:r>
                    </a:p>
                    <a:p>
                      <a:pPr marL="285750" indent="-285750" algn="l">
                        <a:buClr>
                          <a:srgbClr val="000000"/>
                        </a:buClr>
                        <a:buSzPct val="100000"/>
                        <a:buFont typeface="Arial"/>
                        <a:buChar char="•"/>
                        <a:defRPr sz="1400">
                          <a:sym typeface="Arial"/>
                        </a:defRPr>
                      </a:pPr>
                      <a:r>
                        <a:rPr dirty="0"/>
                        <a:t>Bag of Words</a:t>
                      </a:r>
                    </a:p>
                    <a:p>
                      <a:pPr algn="l">
                        <a:defRPr sz="1400">
                          <a:sym typeface="Arial"/>
                        </a:defRPr>
                      </a:pPr>
                      <a:r>
                        <a:rPr dirty="0"/>
                        <a:t>Which when combined reduces the processing group from initial raw data</a:t>
                      </a:r>
                    </a:p>
                  </a:txBody>
                  <a:tcPr marL="45720" marR="45720" horzOverflow="overflow"/>
                </a:tc>
                <a:extLst>
                  <a:ext uri="{0D108BD9-81ED-4DB2-BD59-A6C34878D82A}">
                    <a16:rowId xmlns:a16="http://schemas.microsoft.com/office/drawing/2014/main" val="10001"/>
                  </a:ext>
                </a:extLst>
              </a:tr>
              <a:tr h="1667775">
                <a:tc>
                  <a:txBody>
                    <a:bodyPr/>
                    <a:lstStyle/>
                    <a:p>
                      <a:pPr algn="l">
                        <a:defRPr sz="1800"/>
                      </a:pPr>
                      <a:r>
                        <a:rPr sz="1400">
                          <a:sym typeface="Arial"/>
                        </a:rPr>
                        <a:t>2</a:t>
                      </a:r>
                    </a:p>
                  </a:txBody>
                  <a:tcPr marL="45720" marR="45720" horzOverflow="overflow"/>
                </a:tc>
                <a:tc>
                  <a:txBody>
                    <a:bodyPr/>
                    <a:lstStyle/>
                    <a:p>
                      <a:pPr algn="l">
                        <a:defRPr sz="1800"/>
                      </a:pPr>
                      <a:r>
                        <a:rPr sz="1400">
                          <a:sym typeface="Arial"/>
                        </a:rPr>
                        <a:t>Psychological Analysis for Depression Detection from Social Networking Sites</a:t>
                      </a:r>
                    </a:p>
                  </a:txBody>
                  <a:tcPr marL="45720" marR="45720" horzOverflow="overflow"/>
                </a:tc>
                <a:tc>
                  <a:txBody>
                    <a:bodyPr/>
                    <a:lstStyle/>
                    <a:p>
                      <a:pPr algn="l">
                        <a:defRPr sz="1800"/>
                      </a:pPr>
                      <a:r>
                        <a:rPr sz="1400">
                          <a:sym typeface="Arial"/>
                        </a:rPr>
                        <a:t>Sonam Gupta, Lipika Goel, Arjun singh, Ajay Prasad, Mohammad Aman Ullah</a:t>
                      </a:r>
                    </a:p>
                  </a:txBody>
                  <a:tcPr marL="45720" marR="45720" horzOverflow="overflow"/>
                </a:tc>
                <a:tc>
                  <a:txBody>
                    <a:bodyPr/>
                    <a:lstStyle/>
                    <a:p>
                      <a:pPr algn="l">
                        <a:defRPr sz="1800"/>
                      </a:pPr>
                      <a:r>
                        <a:rPr sz="1400" b="1">
                          <a:sym typeface="Arial"/>
                        </a:rPr>
                        <a:t>Hindawi, Computational Intelligence and Neuroscience in 2022</a:t>
                      </a:r>
                    </a:p>
                  </a:txBody>
                  <a:tcPr marL="45720" marR="45720" horzOverflow="overflow"/>
                </a:tc>
                <a:tc>
                  <a:txBody>
                    <a:bodyPr/>
                    <a:lstStyle/>
                    <a:p>
                      <a:pPr algn="l">
                        <a:defRPr sz="1800"/>
                      </a:pPr>
                      <a:r>
                        <a:rPr sz="1400" dirty="0">
                          <a:sym typeface="Arial"/>
                        </a:rPr>
                        <a:t>Social media platforms consists of </a:t>
                      </a:r>
                      <a:r>
                        <a:rPr sz="1400" b="1" dirty="0">
                          <a:sym typeface="Arial"/>
                        </a:rPr>
                        <a:t>rich amount of data</a:t>
                      </a:r>
                      <a:r>
                        <a:rPr sz="1400" dirty="0">
                          <a:sym typeface="Arial"/>
                        </a:rPr>
                        <a:t> to showcase and perform psychological classification tasks.</a:t>
                      </a:r>
                    </a:p>
                  </a:txBody>
                  <a:tcPr marL="45720" marR="45720" horzOverflow="overflow"/>
                </a:tc>
                <a:tc>
                  <a:txBody>
                    <a:bodyPr/>
                    <a:lstStyle/>
                    <a:p>
                      <a:pPr algn="l">
                        <a:defRPr sz="1800"/>
                      </a:pPr>
                      <a:r>
                        <a:rPr sz="1400" dirty="0">
                          <a:sym typeface="Arial"/>
                        </a:rPr>
                        <a:t>Methodology implemented are based on the dataset used. We classify basic </a:t>
                      </a:r>
                      <a:r>
                        <a:rPr sz="1400" b="1" dirty="0">
                          <a:sym typeface="Arial"/>
                        </a:rPr>
                        <a:t>human emotions into common 6 categories.</a:t>
                      </a:r>
                    </a:p>
                  </a:txBody>
                  <a:tcPr marL="45720" marR="45720" horzOverflow="overflow"/>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1524000" y="274638"/>
            <a:ext cx="8229600" cy="1143001"/>
          </a:xfrm>
          <a:prstGeom prst="rect">
            <a:avLst/>
          </a:prstGeom>
        </p:spPr>
        <p:txBody>
          <a:bodyPr/>
          <a:lstStyle>
            <a:lvl1pPr algn="r"/>
          </a:lstStyle>
          <a:p>
            <a:r>
              <a:t>       Literature Survey</a:t>
            </a:r>
          </a:p>
        </p:txBody>
      </p:sp>
      <p:sp>
        <p:nvSpPr>
          <p:cNvPr id="139" name="Slide Number Placeholder 6"/>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pic>
        <p:nvPicPr>
          <p:cNvPr id="140" name="image2.jpeg" descr="image2.jpeg"/>
          <p:cNvPicPr>
            <a:picLocks noChangeAspect="1"/>
          </p:cNvPicPr>
          <p:nvPr/>
        </p:nvPicPr>
        <p:blipFill>
          <a:blip r:embed="rId2"/>
          <a:stretch>
            <a:fillRect/>
          </a:stretch>
        </p:blipFill>
        <p:spPr>
          <a:xfrm>
            <a:off x="228600" y="553352"/>
            <a:ext cx="2237740" cy="755017"/>
          </a:xfrm>
          <a:prstGeom prst="rect">
            <a:avLst/>
          </a:prstGeom>
          <a:ln w="12700">
            <a:miter lim="400000"/>
          </a:ln>
        </p:spPr>
      </p:pic>
      <p:graphicFrame>
        <p:nvGraphicFramePr>
          <p:cNvPr id="141" name="Table 10"/>
          <p:cNvGraphicFramePr/>
          <p:nvPr>
            <p:extLst>
              <p:ext uri="{D42A27DB-BD31-4B8C-83A1-F6EECF244321}">
                <p14:modId xmlns:p14="http://schemas.microsoft.com/office/powerpoint/2010/main" val="194285252"/>
              </p:ext>
            </p:extLst>
          </p:nvPr>
        </p:nvGraphicFramePr>
        <p:xfrm>
          <a:off x="228600" y="1417637"/>
          <a:ext cx="8686800" cy="4968240"/>
        </p:xfrm>
        <a:graphic>
          <a:graphicData uri="http://schemas.openxmlformats.org/drawingml/2006/table">
            <a:tbl>
              <a:tblPr>
                <a:tableStyleId>{4C3C2611-4C71-4FC5-86AE-919BDF0F9419}</a:tableStyleId>
              </a:tblPr>
              <a:tblGrid>
                <a:gridCol w="6096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600200">
                  <a:extLst>
                    <a:ext uri="{9D8B030D-6E8A-4147-A177-3AD203B41FA5}">
                      <a16:colId xmlns:a16="http://schemas.microsoft.com/office/drawing/2014/main" val="20004"/>
                    </a:ext>
                  </a:extLst>
                </a:gridCol>
                <a:gridCol w="1981200">
                  <a:extLst>
                    <a:ext uri="{9D8B030D-6E8A-4147-A177-3AD203B41FA5}">
                      <a16:colId xmlns:a16="http://schemas.microsoft.com/office/drawing/2014/main" val="20005"/>
                    </a:ext>
                  </a:extLst>
                </a:gridCol>
              </a:tblGrid>
              <a:tr h="334962">
                <a:tc>
                  <a:txBody>
                    <a:bodyPr/>
                    <a:lstStyle/>
                    <a:p>
                      <a:pPr algn="l">
                        <a:defRPr sz="1800"/>
                      </a:pPr>
                      <a:r>
                        <a:rPr sz="1400" b="1">
                          <a:sym typeface="Arial"/>
                        </a:rPr>
                        <a:t>S. No</a:t>
                      </a:r>
                    </a:p>
                  </a:txBody>
                  <a:tcPr marL="45720" marR="45720" horzOverflow="overflow"/>
                </a:tc>
                <a:tc>
                  <a:txBody>
                    <a:bodyPr/>
                    <a:lstStyle/>
                    <a:p>
                      <a:pPr algn="l">
                        <a:defRPr sz="1800"/>
                      </a:pPr>
                      <a:r>
                        <a:rPr sz="1400" b="1">
                          <a:sym typeface="Arial"/>
                        </a:rPr>
                        <a:t>Title</a:t>
                      </a:r>
                    </a:p>
                  </a:txBody>
                  <a:tcPr marL="45720" marR="45720" horzOverflow="overflow"/>
                </a:tc>
                <a:tc>
                  <a:txBody>
                    <a:bodyPr/>
                    <a:lstStyle/>
                    <a:p>
                      <a:pPr algn="l">
                        <a:defRPr sz="1800"/>
                      </a:pPr>
                      <a:r>
                        <a:rPr sz="1400" b="1">
                          <a:sym typeface="Arial"/>
                        </a:rPr>
                        <a:t>Author and Publication</a:t>
                      </a:r>
                    </a:p>
                  </a:txBody>
                  <a:tcPr marL="45720" marR="45720" horzOverflow="overflow"/>
                </a:tc>
                <a:tc>
                  <a:txBody>
                    <a:bodyPr/>
                    <a:lstStyle/>
                    <a:p>
                      <a:pPr algn="l">
                        <a:defRPr sz="1800"/>
                      </a:pPr>
                      <a:r>
                        <a:rPr sz="1400" b="1">
                          <a:sym typeface="Arial"/>
                        </a:rPr>
                        <a:t>Journal Name</a:t>
                      </a:r>
                    </a:p>
                  </a:txBody>
                  <a:tcPr marL="45720" marR="45720" horzOverflow="overflow"/>
                </a:tc>
                <a:tc>
                  <a:txBody>
                    <a:bodyPr/>
                    <a:lstStyle/>
                    <a:p>
                      <a:pPr algn="l">
                        <a:defRPr sz="1800"/>
                      </a:pPr>
                      <a:r>
                        <a:rPr sz="1400" b="1">
                          <a:sym typeface="Arial"/>
                        </a:rPr>
                        <a:t>Problem/ Motivation</a:t>
                      </a:r>
                    </a:p>
                  </a:txBody>
                  <a:tcPr marL="45720" marR="45720" horzOverflow="overflow"/>
                </a:tc>
                <a:tc>
                  <a:txBody>
                    <a:bodyPr/>
                    <a:lstStyle/>
                    <a:p>
                      <a:pPr algn="l">
                        <a:defRPr sz="1800"/>
                      </a:pPr>
                      <a:r>
                        <a:rPr sz="1400" b="1">
                          <a:sym typeface="Arial"/>
                        </a:rPr>
                        <a:t>Methodology</a:t>
                      </a:r>
                    </a:p>
                  </a:txBody>
                  <a:tcPr marL="45720" marR="45720" horzOverflow="overflow"/>
                </a:tc>
                <a:extLst>
                  <a:ext uri="{0D108BD9-81ED-4DB2-BD59-A6C34878D82A}">
                    <a16:rowId xmlns:a16="http://schemas.microsoft.com/office/drawing/2014/main" val="10000"/>
                  </a:ext>
                </a:extLst>
              </a:tr>
              <a:tr h="2169327">
                <a:tc>
                  <a:txBody>
                    <a:bodyPr/>
                    <a:lstStyle/>
                    <a:p>
                      <a:pPr algn="l">
                        <a:defRPr sz="1800"/>
                      </a:pPr>
                      <a:r>
                        <a:rPr sz="1400">
                          <a:sym typeface="Arial"/>
                        </a:rPr>
                        <a:t>3</a:t>
                      </a:r>
                    </a:p>
                  </a:txBody>
                  <a:tcPr marL="45720" marR="45720" horzOverflow="overflow"/>
                </a:tc>
                <a:tc>
                  <a:txBody>
                    <a:bodyPr/>
                    <a:lstStyle/>
                    <a:p>
                      <a:pPr algn="l">
                        <a:defRPr sz="1800"/>
                      </a:pPr>
                      <a:r>
                        <a:rPr sz="1400">
                          <a:sym typeface="Arial"/>
                        </a:rPr>
                        <a:t>Deep neural networks for depression recognition based on 2D and 3D facial expressions under Emotional Stimulus Tasks</a:t>
                      </a:r>
                    </a:p>
                  </a:txBody>
                  <a:tcPr marL="45720" marR="45720" horzOverflow="overflow"/>
                </a:tc>
                <a:tc>
                  <a:txBody>
                    <a:bodyPr/>
                    <a:lstStyle/>
                    <a:p>
                      <a:pPr algn="l">
                        <a:defRPr sz="1400">
                          <a:sym typeface="Arial"/>
                        </a:defRPr>
                      </a:pPr>
                      <a:r>
                        <a:t>Weitong Guo, Hongwu Yang, Zhenyu Lie, Yaping Xu and Bin Hu</a:t>
                      </a:r>
                    </a:p>
                  </a:txBody>
                  <a:tcPr marL="45720" marR="45720" horzOverflow="overflow"/>
                </a:tc>
                <a:tc>
                  <a:txBody>
                    <a:bodyPr/>
                    <a:lstStyle/>
                    <a:p>
                      <a:pPr algn="l">
                        <a:defRPr sz="1400" b="1">
                          <a:sym typeface="Arial"/>
                        </a:defRPr>
                      </a:pPr>
                      <a:r>
                        <a:t>Frontiers in Neuroscience Original Research in 2021</a:t>
                      </a:r>
                    </a:p>
                  </a:txBody>
                  <a:tcPr marL="45720" marR="45720" horzOverflow="overflow"/>
                </a:tc>
                <a:tc>
                  <a:txBody>
                    <a:bodyPr/>
                    <a:lstStyle/>
                    <a:p>
                      <a:pPr algn="l">
                        <a:defRPr sz="1800"/>
                      </a:pPr>
                      <a:r>
                        <a:rPr lang="en-US" sz="1400" dirty="0">
                          <a:sym typeface="Arial"/>
                        </a:rPr>
                        <a:t>Using</a:t>
                      </a:r>
                      <a:r>
                        <a:rPr sz="1400" dirty="0">
                          <a:sym typeface="Arial"/>
                        </a:rPr>
                        <a:t> a </a:t>
                      </a:r>
                      <a:r>
                        <a:rPr sz="1400" b="1" dirty="0">
                          <a:sym typeface="Arial"/>
                        </a:rPr>
                        <a:t>generative model that uses multiple layers </a:t>
                      </a:r>
                      <a:r>
                        <a:rPr sz="1400" dirty="0">
                          <a:sym typeface="Arial"/>
                        </a:rPr>
                        <a:t>of feature-detecting neurons. It can learn hierarchical representation from input raw data</a:t>
                      </a:r>
                    </a:p>
                  </a:txBody>
                  <a:tcPr marL="45720" marR="45720" horzOverflow="overflow"/>
                </a:tc>
                <a:tc>
                  <a:txBody>
                    <a:bodyPr/>
                    <a:lstStyle/>
                    <a:p>
                      <a:pPr algn="l">
                        <a:defRPr sz="1800"/>
                      </a:pPr>
                      <a:r>
                        <a:rPr sz="1400">
                          <a:sym typeface="Arial"/>
                        </a:rPr>
                        <a:t>This paper uses 10-fold cross-validation to evaluate experiments for excluding the differences caused by individuality and over-fitting.</a:t>
                      </a:r>
                    </a:p>
                  </a:txBody>
                  <a:tcPr marL="45720" marR="45720" horzOverflow="overflow"/>
                </a:tc>
                <a:extLst>
                  <a:ext uri="{0D108BD9-81ED-4DB2-BD59-A6C34878D82A}">
                    <a16:rowId xmlns:a16="http://schemas.microsoft.com/office/drawing/2014/main" val="10001"/>
                  </a:ext>
                </a:extLst>
              </a:tr>
              <a:tr h="2169327">
                <a:tc>
                  <a:txBody>
                    <a:bodyPr/>
                    <a:lstStyle/>
                    <a:p>
                      <a:pPr algn="l">
                        <a:defRPr sz="1800"/>
                      </a:pPr>
                      <a:r>
                        <a:rPr sz="1400">
                          <a:sym typeface="Arial"/>
                        </a:rPr>
                        <a:t>4</a:t>
                      </a:r>
                    </a:p>
                  </a:txBody>
                  <a:tcPr marL="45720" marR="45720" horzOverflow="overflow"/>
                </a:tc>
                <a:tc>
                  <a:txBody>
                    <a:bodyPr/>
                    <a:lstStyle/>
                    <a:p>
                      <a:pPr algn="l">
                        <a:defRPr sz="1800"/>
                      </a:pPr>
                      <a:r>
                        <a:rPr sz="1400">
                          <a:sym typeface="Arial"/>
                        </a:rPr>
                        <a:t>Multisource social media data sentiment analysis using bidirectional recurrent convolutional neural networks.</a:t>
                      </a:r>
                    </a:p>
                  </a:txBody>
                  <a:tcPr marL="45720" marR="45720" horzOverflow="overflow"/>
                </a:tc>
                <a:tc>
                  <a:txBody>
                    <a:bodyPr/>
                    <a:lstStyle/>
                    <a:p>
                      <a:pPr algn="l">
                        <a:defRPr sz="1800"/>
                      </a:pPr>
                      <a:r>
                        <a:rPr sz="1400">
                          <a:sym typeface="Arial"/>
                        </a:rPr>
                        <a:t>Abid F, Li C, Alam M</a:t>
                      </a:r>
                    </a:p>
                  </a:txBody>
                  <a:tcPr marL="45720" marR="45720" horzOverflow="overflow"/>
                </a:tc>
                <a:tc>
                  <a:txBody>
                    <a:bodyPr/>
                    <a:lstStyle/>
                    <a:p>
                      <a:pPr algn="l">
                        <a:defRPr sz="1800"/>
                      </a:pPr>
                      <a:r>
                        <a:rPr sz="1400" b="1">
                          <a:sym typeface="Arial"/>
                        </a:rPr>
                        <a:t>Comput Commun in 2020</a:t>
                      </a:r>
                    </a:p>
                  </a:txBody>
                  <a:tcPr marL="45720" marR="45720" horzOverflow="overflow"/>
                </a:tc>
                <a:tc>
                  <a:txBody>
                    <a:bodyPr/>
                    <a:lstStyle/>
                    <a:p>
                      <a:pPr algn="l">
                        <a:defRPr sz="1800"/>
                      </a:pPr>
                      <a:r>
                        <a:rPr sz="1400" dirty="0">
                          <a:sym typeface="Arial"/>
                        </a:rPr>
                        <a:t>Lexicon based techniques which determine </a:t>
                      </a:r>
                      <a:r>
                        <a:rPr sz="1400" b="1" dirty="0">
                          <a:sym typeface="Arial"/>
                        </a:rPr>
                        <a:t>sentiment polarity </a:t>
                      </a:r>
                      <a:r>
                        <a:rPr sz="1400" dirty="0">
                          <a:sym typeface="Arial"/>
                        </a:rPr>
                        <a:t>of tweet or sentence by checking them from pre-established dictionary</a:t>
                      </a:r>
                    </a:p>
                  </a:txBody>
                  <a:tcPr marL="45720" marR="45720" horzOverflow="overflow"/>
                </a:tc>
                <a:tc>
                  <a:txBody>
                    <a:bodyPr/>
                    <a:lstStyle/>
                    <a:p>
                      <a:pPr algn="l">
                        <a:defRPr sz="1800"/>
                      </a:pPr>
                      <a:r>
                        <a:rPr sz="1400" dirty="0">
                          <a:sym typeface="Arial"/>
                        </a:rPr>
                        <a:t>Lexicon-based strategies are very efficient and simple methods. They make use of a sentiment lexicon to assign a polarity value to each text document by following a basic algorithm. </a:t>
                      </a:r>
                    </a:p>
                  </a:txBody>
                  <a:tcPr marL="45720" marR="45720" horzOverflow="overflow"/>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itle 1"/>
          <p:cNvSpPr txBox="1">
            <a:spLocks noGrp="1"/>
          </p:cNvSpPr>
          <p:nvPr>
            <p:ph type="title"/>
          </p:nvPr>
        </p:nvSpPr>
        <p:spPr>
          <a:xfrm>
            <a:off x="-1648461" y="274639"/>
            <a:ext cx="8229601" cy="1143001"/>
          </a:xfrm>
          <a:prstGeom prst="rect">
            <a:avLst/>
          </a:prstGeom>
        </p:spPr>
        <p:txBody>
          <a:bodyPr/>
          <a:lstStyle>
            <a:lvl1pPr algn="r"/>
          </a:lstStyle>
          <a:p>
            <a:r>
              <a:t>Literature Survey</a:t>
            </a:r>
          </a:p>
        </p:txBody>
      </p:sp>
      <p:sp>
        <p:nvSpPr>
          <p:cNvPr id="144" name="Slide Number Placeholder 6"/>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pic>
        <p:nvPicPr>
          <p:cNvPr id="145" name="image2.jpeg" descr="image2.jpeg"/>
          <p:cNvPicPr>
            <a:picLocks noChangeAspect="1"/>
          </p:cNvPicPr>
          <p:nvPr/>
        </p:nvPicPr>
        <p:blipFill>
          <a:blip r:embed="rId2"/>
          <a:stretch>
            <a:fillRect/>
          </a:stretch>
        </p:blipFill>
        <p:spPr>
          <a:xfrm>
            <a:off x="228600" y="553352"/>
            <a:ext cx="2237740" cy="755017"/>
          </a:xfrm>
          <a:prstGeom prst="rect">
            <a:avLst/>
          </a:prstGeom>
          <a:ln w="12700">
            <a:miter lim="400000"/>
          </a:ln>
        </p:spPr>
      </p:pic>
      <p:graphicFrame>
        <p:nvGraphicFramePr>
          <p:cNvPr id="146" name="Table 10"/>
          <p:cNvGraphicFramePr/>
          <p:nvPr>
            <p:extLst>
              <p:ext uri="{D42A27DB-BD31-4B8C-83A1-F6EECF244321}">
                <p14:modId xmlns:p14="http://schemas.microsoft.com/office/powerpoint/2010/main" val="2949069221"/>
              </p:ext>
            </p:extLst>
          </p:nvPr>
        </p:nvGraphicFramePr>
        <p:xfrm>
          <a:off x="228600" y="1417638"/>
          <a:ext cx="8686800" cy="4968740"/>
        </p:xfrm>
        <a:graphic>
          <a:graphicData uri="http://schemas.openxmlformats.org/drawingml/2006/table">
            <a:tbl>
              <a:tblPr>
                <a:tableStyleId>{4C3C2611-4C71-4FC5-86AE-919BDF0F9419}</a:tableStyleId>
              </a:tblPr>
              <a:tblGrid>
                <a:gridCol w="6096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gridCol w="1905000">
                  <a:extLst>
                    <a:ext uri="{9D8B030D-6E8A-4147-A177-3AD203B41FA5}">
                      <a16:colId xmlns:a16="http://schemas.microsoft.com/office/drawing/2014/main" val="20004"/>
                    </a:ext>
                  </a:extLst>
                </a:gridCol>
                <a:gridCol w="2057400">
                  <a:extLst>
                    <a:ext uri="{9D8B030D-6E8A-4147-A177-3AD203B41FA5}">
                      <a16:colId xmlns:a16="http://schemas.microsoft.com/office/drawing/2014/main" val="20005"/>
                    </a:ext>
                  </a:extLst>
                </a:gridCol>
              </a:tblGrid>
              <a:tr h="875605">
                <a:tc>
                  <a:txBody>
                    <a:bodyPr/>
                    <a:lstStyle/>
                    <a:p>
                      <a:pPr algn="l">
                        <a:defRPr sz="1800"/>
                      </a:pPr>
                      <a:r>
                        <a:rPr sz="1400" b="1">
                          <a:sym typeface="Arial"/>
                        </a:rPr>
                        <a:t>S. No</a:t>
                      </a:r>
                    </a:p>
                  </a:txBody>
                  <a:tcPr marL="45720" marR="45720" horzOverflow="overflow"/>
                </a:tc>
                <a:tc>
                  <a:txBody>
                    <a:bodyPr/>
                    <a:lstStyle/>
                    <a:p>
                      <a:pPr algn="l">
                        <a:defRPr sz="1800"/>
                      </a:pPr>
                      <a:r>
                        <a:rPr sz="1400" b="1">
                          <a:sym typeface="Arial"/>
                        </a:rPr>
                        <a:t>Title</a:t>
                      </a:r>
                    </a:p>
                  </a:txBody>
                  <a:tcPr marL="45720" marR="45720" horzOverflow="overflow"/>
                </a:tc>
                <a:tc>
                  <a:txBody>
                    <a:bodyPr/>
                    <a:lstStyle/>
                    <a:p>
                      <a:pPr algn="l">
                        <a:defRPr sz="1800"/>
                      </a:pPr>
                      <a:r>
                        <a:rPr sz="1400" b="1">
                          <a:sym typeface="Arial"/>
                        </a:rPr>
                        <a:t>Author and Publication</a:t>
                      </a:r>
                    </a:p>
                  </a:txBody>
                  <a:tcPr marL="45720" marR="45720" horzOverflow="overflow"/>
                </a:tc>
                <a:tc>
                  <a:txBody>
                    <a:bodyPr/>
                    <a:lstStyle/>
                    <a:p>
                      <a:pPr algn="l">
                        <a:defRPr sz="1800"/>
                      </a:pPr>
                      <a:r>
                        <a:rPr sz="1400" b="1">
                          <a:sym typeface="Arial"/>
                        </a:rPr>
                        <a:t>Journal Name</a:t>
                      </a:r>
                    </a:p>
                  </a:txBody>
                  <a:tcPr marL="45720" marR="45720" horzOverflow="overflow"/>
                </a:tc>
                <a:tc>
                  <a:txBody>
                    <a:bodyPr/>
                    <a:lstStyle/>
                    <a:p>
                      <a:pPr algn="l">
                        <a:defRPr sz="1800"/>
                      </a:pPr>
                      <a:r>
                        <a:rPr sz="1400" b="1">
                          <a:sym typeface="Arial"/>
                        </a:rPr>
                        <a:t>Problem/ Motivation</a:t>
                      </a:r>
                    </a:p>
                  </a:txBody>
                  <a:tcPr marL="45720" marR="45720" horzOverflow="overflow"/>
                </a:tc>
                <a:tc>
                  <a:txBody>
                    <a:bodyPr/>
                    <a:lstStyle/>
                    <a:p>
                      <a:pPr algn="l">
                        <a:defRPr sz="1800"/>
                      </a:pPr>
                      <a:r>
                        <a:rPr sz="1400" b="1" dirty="0">
                          <a:sym typeface="Arial"/>
                        </a:rPr>
                        <a:t>Methodology</a:t>
                      </a:r>
                    </a:p>
                  </a:txBody>
                  <a:tcPr marL="45720" marR="45720" horzOverflow="overflow"/>
                </a:tc>
                <a:extLst>
                  <a:ext uri="{0D108BD9-81ED-4DB2-BD59-A6C34878D82A}">
                    <a16:rowId xmlns:a16="http://schemas.microsoft.com/office/drawing/2014/main" val="10000"/>
                  </a:ext>
                </a:extLst>
              </a:tr>
              <a:tr h="1868095">
                <a:tc>
                  <a:txBody>
                    <a:bodyPr/>
                    <a:lstStyle/>
                    <a:p>
                      <a:pPr algn="l">
                        <a:defRPr sz="1800"/>
                      </a:pPr>
                      <a:r>
                        <a:rPr sz="1600">
                          <a:sym typeface="Arial"/>
                        </a:rPr>
                        <a:t>5</a:t>
                      </a:r>
                    </a:p>
                  </a:txBody>
                  <a:tcPr marL="45720" marR="45720" horzOverflow="overflow"/>
                </a:tc>
                <a:tc>
                  <a:txBody>
                    <a:bodyPr/>
                    <a:lstStyle/>
                    <a:p>
                      <a:pPr algn="l">
                        <a:defRPr sz="1800"/>
                      </a:pPr>
                      <a:r>
                        <a:rPr sz="1400">
                          <a:sym typeface="Arial"/>
                        </a:rPr>
                        <a:t>Multisource social media data sentiment analysis using bidirectional recurrent convolutional neural networks.</a:t>
                      </a:r>
                    </a:p>
                  </a:txBody>
                  <a:tcPr marL="45720" marR="45720" horzOverflow="overflow"/>
                </a:tc>
                <a:tc>
                  <a:txBody>
                    <a:bodyPr/>
                    <a:lstStyle/>
                    <a:p>
                      <a:pPr algn="l">
                        <a:defRPr sz="1800"/>
                      </a:pPr>
                      <a:r>
                        <a:rPr sz="1400">
                          <a:sym typeface="Arial"/>
                        </a:rPr>
                        <a:t>Abid F, Li C, Alam M</a:t>
                      </a:r>
                    </a:p>
                  </a:txBody>
                  <a:tcPr marL="45720" marR="45720" horzOverflow="overflow"/>
                </a:tc>
                <a:tc>
                  <a:txBody>
                    <a:bodyPr/>
                    <a:lstStyle/>
                    <a:p>
                      <a:pPr algn="l">
                        <a:defRPr sz="1800"/>
                      </a:pPr>
                      <a:r>
                        <a:rPr sz="1400" b="1" dirty="0" err="1">
                          <a:sym typeface="Arial"/>
                        </a:rPr>
                        <a:t>Comput</a:t>
                      </a:r>
                      <a:r>
                        <a:rPr sz="1400" b="1" dirty="0">
                          <a:sym typeface="Arial"/>
                        </a:rPr>
                        <a:t> </a:t>
                      </a:r>
                      <a:r>
                        <a:rPr sz="1400" b="1" dirty="0" err="1">
                          <a:sym typeface="Arial"/>
                        </a:rPr>
                        <a:t>Commun</a:t>
                      </a:r>
                      <a:r>
                        <a:rPr sz="1400" b="1" dirty="0">
                          <a:sym typeface="Arial"/>
                        </a:rPr>
                        <a:t>  2020</a:t>
                      </a:r>
                    </a:p>
                  </a:txBody>
                  <a:tcPr marL="45720" marR="45720" horzOverflow="overflow"/>
                </a:tc>
                <a:tc>
                  <a:txBody>
                    <a:bodyPr/>
                    <a:lstStyle/>
                    <a:p>
                      <a:pPr algn="l">
                        <a:defRPr sz="1800"/>
                      </a:pPr>
                      <a:r>
                        <a:rPr sz="1400" dirty="0">
                          <a:sym typeface="Arial"/>
                        </a:rPr>
                        <a:t>The</a:t>
                      </a:r>
                      <a:r>
                        <a:rPr lang="en-US" sz="1400" dirty="0">
                          <a:sym typeface="Arial"/>
                        </a:rPr>
                        <a:t>y</a:t>
                      </a:r>
                      <a:r>
                        <a:rPr sz="1400" dirty="0">
                          <a:sym typeface="Arial"/>
                        </a:rPr>
                        <a:t> introduced neural network model that is a combination of CNNs and RNNs alluded as a general encoding architecture that utilizes both neural network layers</a:t>
                      </a:r>
                    </a:p>
                  </a:txBody>
                  <a:tcPr marL="45720" marR="45720" horzOverflow="overflow"/>
                </a:tc>
                <a:tc>
                  <a:txBody>
                    <a:bodyPr/>
                    <a:lstStyle/>
                    <a:p>
                      <a:pPr algn="l">
                        <a:defRPr sz="1800"/>
                      </a:pPr>
                      <a:r>
                        <a:rPr sz="1400">
                          <a:sym typeface="Arial"/>
                        </a:rPr>
                        <a:t>The method uses CNN for feature extraction and then kernel based extreme learning machines (KELM) for recognition.</a:t>
                      </a:r>
                    </a:p>
                  </a:txBody>
                  <a:tcPr marL="45720" marR="45720" horzOverflow="overflow"/>
                </a:tc>
                <a:extLst>
                  <a:ext uri="{0D108BD9-81ED-4DB2-BD59-A6C34878D82A}">
                    <a16:rowId xmlns:a16="http://schemas.microsoft.com/office/drawing/2014/main" val="10001"/>
                  </a:ext>
                </a:extLst>
              </a:tr>
              <a:tr h="2195011">
                <a:tc>
                  <a:txBody>
                    <a:bodyPr/>
                    <a:lstStyle/>
                    <a:p>
                      <a:pPr algn="l">
                        <a:defRPr sz="1800"/>
                      </a:pPr>
                      <a:r>
                        <a:rPr sz="1600">
                          <a:sym typeface="Arial"/>
                        </a:rPr>
                        <a:t>6</a:t>
                      </a:r>
                    </a:p>
                  </a:txBody>
                  <a:tcPr marL="45720" marR="45720" horzOverflow="overflow"/>
                </a:tc>
                <a:tc>
                  <a:txBody>
                    <a:bodyPr/>
                    <a:lstStyle/>
                    <a:p>
                      <a:pPr algn="l">
                        <a:defRPr sz="1800"/>
                      </a:pPr>
                      <a:r>
                        <a:rPr sz="1400">
                          <a:sym typeface="Arial"/>
                        </a:rPr>
                        <a:t>Anxious depression prediction in real-time social data</a:t>
                      </a:r>
                    </a:p>
                  </a:txBody>
                  <a:tcPr marL="45720" marR="45720" horzOverflow="overflow"/>
                </a:tc>
                <a:tc>
                  <a:txBody>
                    <a:bodyPr/>
                    <a:lstStyle/>
                    <a:p>
                      <a:pPr algn="l">
                        <a:defRPr sz="1800"/>
                      </a:pPr>
                      <a:r>
                        <a:rPr sz="1400">
                          <a:sym typeface="Arial"/>
                        </a:rPr>
                        <a:t>Kumar A, Sharma A, Arora A</a:t>
                      </a:r>
                    </a:p>
                  </a:txBody>
                  <a:tcPr marL="45720" marR="45720" horzOverflow="overflow"/>
                </a:tc>
                <a:tc>
                  <a:txBody>
                    <a:bodyPr/>
                    <a:lstStyle/>
                    <a:p>
                      <a:pPr algn="l">
                        <a:defRPr sz="1800"/>
                      </a:pPr>
                      <a:r>
                        <a:rPr sz="1400" b="1">
                          <a:sym typeface="Arial"/>
                        </a:rPr>
                        <a:t>International Conference on advanced engineering, science, management and technology in 2019</a:t>
                      </a:r>
                    </a:p>
                  </a:txBody>
                  <a:tcPr marL="45720" marR="45720" horzOverflow="overflow"/>
                </a:tc>
                <a:tc>
                  <a:txBody>
                    <a:bodyPr/>
                    <a:lstStyle/>
                    <a:p>
                      <a:pPr algn="l">
                        <a:defRPr sz="1800"/>
                      </a:pPr>
                      <a:r>
                        <a:rPr sz="1400" dirty="0">
                          <a:sym typeface="Arial"/>
                        </a:rPr>
                        <a:t>The frequency and timing of tweet is primarily associated with </a:t>
                      </a:r>
                      <a:r>
                        <a:rPr sz="1400" b="1" dirty="0">
                          <a:sym typeface="Arial"/>
                        </a:rPr>
                        <a:t>odd hour posting.</a:t>
                      </a:r>
                    </a:p>
                  </a:txBody>
                  <a:tcPr marL="45720" marR="45720" horzOverflow="overflow"/>
                </a:tc>
                <a:tc>
                  <a:txBody>
                    <a:bodyPr/>
                    <a:lstStyle/>
                    <a:p>
                      <a:pPr algn="l">
                        <a:defRPr sz="1800"/>
                      </a:pPr>
                      <a:r>
                        <a:rPr sz="1400" dirty="0">
                          <a:sym typeface="Arial"/>
                        </a:rPr>
                        <a:t>Accuracy and F-score measures are used to evaluate the performance of the ensemble vote classifier. The accuracy of the ensemble vote predictive model is compared to the three individual classifiers.</a:t>
                      </a:r>
                    </a:p>
                  </a:txBody>
                  <a:tcPr marL="45720" marR="45720" horzOverflow="overflow"/>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Google Shape;106;p5"/>
          <p:cNvSpPr txBox="1">
            <a:spLocks noGrp="1"/>
          </p:cNvSpPr>
          <p:nvPr>
            <p:ph type="body" sz="quarter" idx="1"/>
          </p:nvPr>
        </p:nvSpPr>
        <p:spPr>
          <a:xfrm>
            <a:off x="457200" y="1322409"/>
            <a:ext cx="8229600" cy="664697"/>
          </a:xfrm>
          <a:prstGeom prst="rect">
            <a:avLst/>
          </a:prstGeom>
        </p:spPr>
        <p:txBody>
          <a:bodyPr/>
          <a:lstStyle>
            <a:lvl1pPr marL="0" indent="0" algn="ctr">
              <a:spcBef>
                <a:spcPts val="0"/>
              </a:spcBef>
              <a:buSzTx/>
              <a:buNone/>
              <a:defRPr>
                <a:latin typeface="Times New Roman"/>
                <a:ea typeface="Times New Roman"/>
                <a:cs typeface="Times New Roman"/>
                <a:sym typeface="Times New Roman"/>
              </a:defRPr>
            </a:lvl1pPr>
          </a:lstStyle>
          <a:p>
            <a:r>
              <a:t>Existing Methods &amp; Techniques</a:t>
            </a:r>
          </a:p>
        </p:txBody>
      </p:sp>
      <p:pic>
        <p:nvPicPr>
          <p:cNvPr id="149" name="Google Shape;107;p5" descr="Google Shape;107;p5"/>
          <p:cNvPicPr>
            <a:picLocks noChangeAspect="1"/>
          </p:cNvPicPr>
          <p:nvPr/>
        </p:nvPicPr>
        <p:blipFill>
          <a:blip r:embed="rId2"/>
          <a:stretch>
            <a:fillRect/>
          </a:stretch>
        </p:blipFill>
        <p:spPr>
          <a:xfrm>
            <a:off x="381000" y="457200"/>
            <a:ext cx="2237740" cy="755016"/>
          </a:xfrm>
          <a:prstGeom prst="rect">
            <a:avLst/>
          </a:prstGeom>
          <a:ln w="12700">
            <a:miter lim="400000"/>
          </a:ln>
        </p:spPr>
      </p:pic>
      <p:sp>
        <p:nvSpPr>
          <p:cNvPr id="150" name="Google Shape;108;p5"/>
          <p:cNvSpPr txBox="1"/>
          <p:nvPr/>
        </p:nvSpPr>
        <p:spPr>
          <a:xfrm>
            <a:off x="502924" y="6400435"/>
            <a:ext cx="2042152" cy="276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spAutoFit/>
          </a:bodyPr>
          <a:lstStyle>
            <a:lvl1pPr>
              <a:defRPr sz="1200" b="1">
                <a:solidFill>
                  <a:srgbClr val="888888"/>
                </a:solidFill>
                <a:latin typeface="Calibri"/>
                <a:ea typeface="Calibri"/>
                <a:cs typeface="Calibri"/>
                <a:sym typeface="Calibri"/>
              </a:defRPr>
            </a:lvl1pPr>
          </a:lstStyle>
          <a:p>
            <a:r>
              <a:rPr lang="en-IN" dirty="0"/>
              <a:t>17-05-2024</a:t>
            </a:r>
            <a:endParaRPr dirty="0"/>
          </a:p>
        </p:txBody>
      </p:sp>
      <p:sp>
        <p:nvSpPr>
          <p:cNvPr id="151" name="Google Shape;110;p5"/>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
        <p:nvSpPr>
          <p:cNvPr id="152" name="TextBox 6"/>
          <p:cNvSpPr txBox="1"/>
          <p:nvPr/>
        </p:nvSpPr>
        <p:spPr>
          <a:xfrm>
            <a:off x="390246" y="1874278"/>
            <a:ext cx="8250833" cy="45704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800" b="1" u="sng">
                <a:latin typeface="Times New Roman"/>
                <a:ea typeface="Times New Roman"/>
                <a:cs typeface="Times New Roman"/>
                <a:sym typeface="Times New Roman"/>
              </a:defRPr>
            </a:pPr>
            <a:r>
              <a:rPr dirty="0"/>
              <a:t>Feature Extraction Techniques – </a:t>
            </a:r>
            <a:endParaRPr lang="en-US" dirty="0"/>
          </a:p>
          <a:p>
            <a:pPr>
              <a:defRPr sz="1800" b="1" u="sng">
                <a:latin typeface="Times New Roman"/>
                <a:ea typeface="Times New Roman"/>
                <a:cs typeface="Times New Roman"/>
                <a:sym typeface="Times New Roman"/>
              </a:defRPr>
            </a:pPr>
            <a:endParaRPr dirty="0"/>
          </a:p>
          <a:p>
            <a:pPr>
              <a:defRPr sz="1700" b="1">
                <a:latin typeface="Times New Roman"/>
                <a:ea typeface="Times New Roman"/>
                <a:cs typeface="Times New Roman"/>
                <a:sym typeface="Times New Roman"/>
              </a:defRPr>
            </a:pPr>
            <a:r>
              <a:rPr dirty="0"/>
              <a:t>1. TF-IDF (Term Frequency Inverse Document Frequency):</a:t>
            </a:r>
            <a:r>
              <a:rPr b="0" dirty="0"/>
              <a:t> Calculating the importance of words in a document by considering both their frequency in the document and their inverse frequency across a set of documents.</a:t>
            </a:r>
          </a:p>
          <a:p>
            <a:pPr>
              <a:defRPr sz="1700">
                <a:latin typeface="Times New Roman"/>
                <a:ea typeface="Times New Roman"/>
                <a:cs typeface="Times New Roman"/>
                <a:sym typeface="Times New Roman"/>
              </a:defRPr>
            </a:pPr>
            <a:endParaRPr b="0" dirty="0"/>
          </a:p>
          <a:p>
            <a:pPr>
              <a:defRPr sz="1700" b="1">
                <a:latin typeface="Times New Roman"/>
                <a:ea typeface="Times New Roman"/>
                <a:cs typeface="Times New Roman"/>
                <a:sym typeface="Times New Roman"/>
              </a:defRPr>
            </a:pPr>
            <a:r>
              <a:rPr dirty="0"/>
              <a:t>2. Term Document Matrix (TDM):</a:t>
            </a:r>
            <a:r>
              <a:rPr b="0" dirty="0"/>
              <a:t> Describing the total number of words in a document collection, where columns represent terms and rows represent documents.</a:t>
            </a:r>
          </a:p>
          <a:p>
            <a:pPr>
              <a:defRPr sz="1700">
                <a:latin typeface="Times New Roman"/>
                <a:ea typeface="Times New Roman"/>
                <a:cs typeface="Times New Roman"/>
                <a:sym typeface="Times New Roman"/>
              </a:defRPr>
            </a:pPr>
            <a:endParaRPr b="0" dirty="0"/>
          </a:p>
          <a:p>
            <a:pPr>
              <a:defRPr sz="1700" b="1">
                <a:latin typeface="Times New Roman"/>
                <a:ea typeface="Times New Roman"/>
                <a:cs typeface="Times New Roman"/>
                <a:sym typeface="Times New Roman"/>
              </a:defRPr>
            </a:pPr>
            <a:r>
              <a:rPr dirty="0"/>
              <a:t>3. Bag-of-Words (BOW):</a:t>
            </a:r>
            <a:r>
              <a:rPr b="0" dirty="0"/>
              <a:t> Representing text by depicting the presence of words within a document, involving a vocabulary of known words and their total presence.</a:t>
            </a:r>
          </a:p>
          <a:p>
            <a:pPr>
              <a:defRPr sz="1700">
                <a:latin typeface="Times New Roman"/>
                <a:ea typeface="Times New Roman"/>
                <a:cs typeface="Times New Roman"/>
                <a:sym typeface="Times New Roman"/>
              </a:defRPr>
            </a:pPr>
            <a:endParaRPr b="0" dirty="0"/>
          </a:p>
          <a:p>
            <a:pPr>
              <a:defRPr sz="1700" b="1">
                <a:latin typeface="Times New Roman"/>
                <a:ea typeface="Times New Roman"/>
                <a:cs typeface="Times New Roman"/>
                <a:sym typeface="Times New Roman"/>
              </a:defRPr>
            </a:pPr>
            <a:r>
              <a:rPr dirty="0"/>
              <a:t>4. Negation Handling (</a:t>
            </a:r>
            <a:r>
              <a:rPr dirty="0" err="1"/>
              <a:t>Negmas</a:t>
            </a:r>
            <a:r>
              <a:rPr dirty="0"/>
              <a:t>) :</a:t>
            </a:r>
            <a:r>
              <a:rPr b="0" dirty="0"/>
              <a:t> Determining the scope of negation and inverting polarities of opinionated words influenced by a negation.</a:t>
            </a:r>
          </a:p>
          <a:p>
            <a:pPr>
              <a:defRPr sz="1700">
                <a:latin typeface="Times New Roman"/>
                <a:ea typeface="Times New Roman"/>
                <a:cs typeface="Times New Roman"/>
                <a:sym typeface="Times New Roman"/>
              </a:defRPr>
            </a:pPr>
            <a:endParaRPr b="0" dirty="0"/>
          </a:p>
          <a:p>
            <a:pPr>
              <a:defRPr sz="1700" b="1">
                <a:latin typeface="Times New Roman"/>
                <a:ea typeface="Times New Roman"/>
                <a:cs typeface="Times New Roman"/>
                <a:sym typeface="Times New Roman"/>
              </a:defRPr>
            </a:pPr>
            <a:r>
              <a:rPr dirty="0"/>
              <a:t>5. LIWC (Linguistic Inquiry and Word Count):</a:t>
            </a:r>
            <a:r>
              <a:rPr b="0" dirty="0"/>
              <a:t> Measuring the total number of various word categories used in a text and processing textual content.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Google Shape;106;p5"/>
          <p:cNvSpPr txBox="1">
            <a:spLocks noGrp="1"/>
          </p:cNvSpPr>
          <p:nvPr>
            <p:ph type="body" sz="quarter" idx="1"/>
          </p:nvPr>
        </p:nvSpPr>
        <p:spPr>
          <a:xfrm>
            <a:off x="443132" y="1276644"/>
            <a:ext cx="8229601" cy="664697"/>
          </a:xfrm>
          <a:prstGeom prst="rect">
            <a:avLst/>
          </a:prstGeom>
        </p:spPr>
        <p:txBody>
          <a:bodyPr/>
          <a:lstStyle>
            <a:lvl1pPr marL="0" indent="0" algn="ctr">
              <a:spcBef>
                <a:spcPts val="0"/>
              </a:spcBef>
              <a:buSzTx/>
              <a:buNone/>
              <a:defRPr>
                <a:latin typeface="Times New Roman"/>
                <a:ea typeface="Times New Roman"/>
                <a:cs typeface="Times New Roman"/>
                <a:sym typeface="Times New Roman"/>
              </a:defRPr>
            </a:lvl1pPr>
          </a:lstStyle>
          <a:p>
            <a:r>
              <a:t>Existing Methods &amp; Techniques</a:t>
            </a:r>
          </a:p>
        </p:txBody>
      </p:sp>
      <p:pic>
        <p:nvPicPr>
          <p:cNvPr id="155" name="Google Shape;107;p5" descr="Google Shape;107;p5"/>
          <p:cNvPicPr>
            <a:picLocks noChangeAspect="1"/>
          </p:cNvPicPr>
          <p:nvPr/>
        </p:nvPicPr>
        <p:blipFill>
          <a:blip r:embed="rId2"/>
          <a:stretch>
            <a:fillRect/>
          </a:stretch>
        </p:blipFill>
        <p:spPr>
          <a:xfrm>
            <a:off x="381000" y="457200"/>
            <a:ext cx="2237740" cy="755016"/>
          </a:xfrm>
          <a:prstGeom prst="rect">
            <a:avLst/>
          </a:prstGeom>
          <a:ln w="12700">
            <a:miter lim="400000"/>
          </a:ln>
        </p:spPr>
      </p:pic>
      <p:sp>
        <p:nvSpPr>
          <p:cNvPr id="156" name="Google Shape;108;p5"/>
          <p:cNvSpPr txBox="1"/>
          <p:nvPr/>
        </p:nvSpPr>
        <p:spPr>
          <a:xfrm>
            <a:off x="502924" y="6400435"/>
            <a:ext cx="2042152" cy="276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spAutoFit/>
          </a:bodyPr>
          <a:lstStyle>
            <a:lvl1pPr>
              <a:defRPr sz="1200" b="1">
                <a:solidFill>
                  <a:srgbClr val="888888"/>
                </a:solidFill>
                <a:latin typeface="Calibri"/>
                <a:ea typeface="Calibri"/>
                <a:cs typeface="Calibri"/>
                <a:sym typeface="Calibri"/>
              </a:defRPr>
            </a:lvl1pPr>
          </a:lstStyle>
          <a:p>
            <a:r>
              <a:rPr lang="en-IN" dirty="0"/>
              <a:t>17-05-2024</a:t>
            </a:r>
            <a:endParaRPr dirty="0"/>
          </a:p>
        </p:txBody>
      </p:sp>
      <p:sp>
        <p:nvSpPr>
          <p:cNvPr id="157" name="Google Shape;110;p5"/>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
        <p:nvSpPr>
          <p:cNvPr id="158" name="TextBox 6"/>
          <p:cNvSpPr txBox="1"/>
          <p:nvPr/>
        </p:nvSpPr>
        <p:spPr>
          <a:xfrm>
            <a:off x="290569" y="1941341"/>
            <a:ext cx="8562863" cy="4146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700" b="1" u="sng">
                <a:latin typeface="Times New Roman"/>
                <a:ea typeface="Times New Roman"/>
                <a:cs typeface="Times New Roman"/>
                <a:sym typeface="Times New Roman"/>
              </a:defRPr>
            </a:pPr>
            <a:r>
              <a:t>Machine Learning Techniques – </a:t>
            </a:r>
          </a:p>
          <a:p>
            <a:pPr>
              <a:defRPr sz="1700" b="1">
                <a:latin typeface="Times New Roman"/>
                <a:ea typeface="Times New Roman"/>
                <a:cs typeface="Times New Roman"/>
                <a:sym typeface="Times New Roman"/>
              </a:defRPr>
            </a:pPr>
            <a:r>
              <a:t>1.Support Vector Machines (SVM):</a:t>
            </a:r>
            <a:r>
              <a:rPr b="0"/>
              <a:t> SVMs are powerful classifiers that aim to find the best hyperplane that separates different classes in a high-dimensional feature space. They have been applied to MRI-based brain tumor classification by using extracted features.</a:t>
            </a:r>
          </a:p>
          <a:p>
            <a:pPr>
              <a:defRPr sz="1700">
                <a:latin typeface="Times New Roman"/>
                <a:ea typeface="Times New Roman"/>
                <a:cs typeface="Times New Roman"/>
                <a:sym typeface="Times New Roman"/>
              </a:defRPr>
            </a:pPr>
            <a:endParaRPr b="0"/>
          </a:p>
          <a:p>
            <a:pPr>
              <a:defRPr sz="1700" b="1">
                <a:latin typeface="Times New Roman"/>
                <a:ea typeface="Times New Roman"/>
                <a:cs typeface="Times New Roman"/>
                <a:sym typeface="Times New Roman"/>
              </a:defRPr>
            </a:pPr>
            <a:r>
              <a:t>2.Long-Term Short Memory (LSTM):</a:t>
            </a:r>
            <a:r>
              <a:rPr b="0"/>
              <a:t> LSTMs, a type of recurrent neural network, excel in capturing long-term dependencies in sequential data, making them effective for tasks like sentiment analysis and depression identification in social media text.</a:t>
            </a:r>
          </a:p>
          <a:p>
            <a:pPr>
              <a:defRPr sz="1700">
                <a:latin typeface="Times New Roman"/>
                <a:ea typeface="Times New Roman"/>
                <a:cs typeface="Times New Roman"/>
                <a:sym typeface="Times New Roman"/>
              </a:defRPr>
            </a:pPr>
            <a:endParaRPr b="0"/>
          </a:p>
          <a:p>
            <a:pPr>
              <a:defRPr sz="1700" b="1">
                <a:latin typeface="Times New Roman"/>
                <a:ea typeface="Times New Roman"/>
                <a:cs typeface="Times New Roman"/>
                <a:sym typeface="Times New Roman"/>
              </a:defRPr>
            </a:pPr>
            <a:r>
              <a:t>3.Artificial Neural Networks (ANN):</a:t>
            </a:r>
            <a:r>
              <a:rPr b="0"/>
              <a:t> ANNs are computational models inspired by the human brain's structure. They can learn complex relationships in data and are used for feature extraction and classification in brain tumor detection.</a:t>
            </a:r>
          </a:p>
          <a:p>
            <a:pPr>
              <a:defRPr sz="1700">
                <a:latin typeface="Times New Roman"/>
                <a:ea typeface="Times New Roman"/>
                <a:cs typeface="Times New Roman"/>
                <a:sym typeface="Times New Roman"/>
              </a:defRPr>
            </a:pPr>
            <a:endParaRPr b="0"/>
          </a:p>
          <a:p>
            <a:pPr>
              <a:defRPr sz="1700" b="1">
                <a:latin typeface="Times New Roman"/>
                <a:ea typeface="Times New Roman"/>
                <a:cs typeface="Times New Roman"/>
                <a:sym typeface="Times New Roman"/>
              </a:defRPr>
            </a:pPr>
            <a:r>
              <a:t>4.Convolutional Neural Networks (CNN):</a:t>
            </a:r>
            <a:r>
              <a:rPr b="0"/>
              <a:t> CNNs are deep learning architectures designed to handle images effectively. They can automatically learn hierarchical features from raw images, making them popular for medical image analysis, including brain tumor detection.</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45</TotalTime>
  <Words>1684</Words>
  <Application>Microsoft Office PowerPoint</Application>
  <PresentationFormat>On-screen Show (4:3)</PresentationFormat>
  <Paragraphs>198</Paragraphs>
  <Slides>21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PSYCHOLOGICAL ANALYSIS USING SOCIAL MEDIA TWEETS</vt:lpstr>
      <vt:lpstr>PowerPoint Presentation</vt:lpstr>
      <vt:lpstr>PowerPoint Presentation</vt:lpstr>
      <vt:lpstr>PowerPoint Presentation</vt:lpstr>
      <vt:lpstr>Literature Survey</vt:lpstr>
      <vt:lpstr>       Literature Survey</vt:lpstr>
      <vt:lpstr>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Psychological Analysis Using Social Media Tweets</dc:title>
  <cp:lastModifiedBy>KARTIK SINGH</cp:lastModifiedBy>
  <cp:revision>11</cp:revision>
  <dcterms:modified xsi:type="dcterms:W3CDTF">2024-05-17T04:45:38Z</dcterms:modified>
</cp:coreProperties>
</file>